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rawings/drawing2.xml" ContentType="application/vnd.openxmlformats-officedocument.drawingml.chartshape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harts/chart8.xml" ContentType="application/vnd.openxmlformats-officedocument.drawingml.chart+xml"/>
  <Override PartName="/ppt/charts/chart9.xml" ContentType="application/vnd.openxmlformats-officedocument.drawingml.chart+xml"/>
  <Override PartName="/ppt/charts/chart11.xml" ContentType="application/vnd.openxmlformats-officedocument.drawingml.chart+xml"/>
  <Override PartName="/ppt/charts/chart12.xml" ContentType="application/vnd.openxmlformats-officedocument.drawingml.chart+xml"/>
  <Override PartName="/ppt/slideLayouts/slideLayout10.xml" ContentType="application/vnd.openxmlformats-officedocument.presentationml.slideLayout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charts/chart10.xml" ContentType="application/vnd.openxmlformats-officedocument.drawingml.chart+xml"/>
  <Default Extension="xlsx" ContentType="application/vnd.openxmlformats-officedocument.spreadsheetml.sheet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drawings/drawing3.xml" ContentType="application/vnd.openxmlformats-officedocument.drawingml.chartshapes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rawings/drawing1.xml" ContentType="application/vnd.openxmlformats-officedocument.drawingml.chartshape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27"/>
  </p:notesMasterIdLst>
  <p:sldIdLst>
    <p:sldId id="256" r:id="rId2"/>
    <p:sldId id="299" r:id="rId3"/>
    <p:sldId id="378" r:id="rId4"/>
    <p:sldId id="379" r:id="rId5"/>
    <p:sldId id="380" r:id="rId6"/>
    <p:sldId id="408" r:id="rId7"/>
    <p:sldId id="410" r:id="rId8"/>
    <p:sldId id="288" r:id="rId9"/>
    <p:sldId id="355" r:id="rId10"/>
    <p:sldId id="266" r:id="rId11"/>
    <p:sldId id="384" r:id="rId12"/>
    <p:sldId id="385" r:id="rId13"/>
    <p:sldId id="386" r:id="rId14"/>
    <p:sldId id="387" r:id="rId15"/>
    <p:sldId id="411" r:id="rId16"/>
    <p:sldId id="291" r:id="rId17"/>
    <p:sldId id="354" r:id="rId18"/>
    <p:sldId id="305" r:id="rId19"/>
    <p:sldId id="390" r:id="rId20"/>
    <p:sldId id="391" r:id="rId21"/>
    <p:sldId id="392" r:id="rId22"/>
    <p:sldId id="412" r:id="rId23"/>
    <p:sldId id="413" r:id="rId24"/>
    <p:sldId id="316" r:id="rId25"/>
    <p:sldId id="357" r:id="rId2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815" autoAdjust="0"/>
    <p:restoredTop sz="94624" autoAdjust="0"/>
  </p:normalViewPr>
  <p:slideViewPr>
    <p:cSldViewPr>
      <p:cViewPr varScale="1">
        <p:scale>
          <a:sx n="100" d="100"/>
          <a:sy n="100" d="100"/>
        </p:scale>
        <p:origin x="-204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560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0.xlsx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1.xlsx"/></Relationships>
</file>

<file path=ppt/charts/_rels/chart12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3.xml"/><Relationship Id="rId1" Type="http://schemas.openxmlformats.org/officeDocument/2006/relationships/package" Target="../embeddings/_____Microsoft_Office_Excel12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3.xlsx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_____Microsoft_Office_Excel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7.xlsx"/></Relationships>
</file>

<file path=ppt/charts/_rels/chart8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package" Target="../embeddings/_____Microsoft_Office_Excel8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/>
      <c:barChart>
        <c:barDir val="col"/>
        <c:grouping val="clustered"/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dLbls>
            <c:dLbl>
              <c:idx val="0"/>
              <c:layout/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BFD4-43B1-922C-D45C29FDC695}"/>
                </c:ext>
              </c:extLst>
            </c:dLbl>
            <c:dLbl>
              <c:idx val="1"/>
              <c:layout/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BFD4-43B1-922C-D45C29FDC695}"/>
                </c:ext>
              </c:extLst>
            </c:dLbl>
            <c:dLbl>
              <c:idx val="2"/>
              <c:layout/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2-BFD4-43B1-922C-D45C29FDC695}"/>
                </c:ext>
              </c:extLst>
            </c:dLbl>
            <c:dLbl>
              <c:idx val="4"/>
              <c:layout/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3-BFD4-43B1-922C-D45C29FDC695}"/>
                </c:ext>
              </c:extLst>
            </c:dLbl>
            <c:dLbl>
              <c:idx val="5"/>
              <c:layout/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4-BFD4-43B1-922C-D45C29FDC695}"/>
                </c:ext>
              </c:extLst>
            </c:dLbl>
            <c:dLbl>
              <c:idx val="6"/>
              <c:layout/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5-BFD4-43B1-922C-D45C29FDC695}"/>
                </c:ext>
              </c:extLst>
            </c:dLbl>
            <c:spPr>
              <a:noFill/>
              <a:ln>
                <a:noFill/>
              </a:ln>
              <a:effectLst/>
            </c:spPr>
            <c:dLblPos val="outEnd"/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Лист1!$A$2:$A$13</c:f>
              <c:strCache>
                <c:ptCount val="12"/>
                <c:pt idx="0">
                  <c:v>СОШ №10</c:v>
                </c:pt>
                <c:pt idx="1">
                  <c:v>СОШ №13</c:v>
                </c:pt>
                <c:pt idx="2">
                  <c:v>Гимназия №11</c:v>
                </c:pt>
                <c:pt idx="3">
                  <c:v>СОШ №4</c:v>
                </c:pt>
                <c:pt idx="4">
                  <c:v>СОШ №8</c:v>
                </c:pt>
                <c:pt idx="5">
                  <c:v>СОШ №2</c:v>
                </c:pt>
                <c:pt idx="6">
                  <c:v>Лицей №12</c:v>
                </c:pt>
                <c:pt idx="7">
                  <c:v>СОШ №7</c:v>
                </c:pt>
                <c:pt idx="8">
                  <c:v>СОШ №6</c:v>
                </c:pt>
                <c:pt idx="9">
                  <c:v>ООШ №1</c:v>
                </c:pt>
                <c:pt idx="10">
                  <c:v>СОШ №5</c:v>
                </c:pt>
                <c:pt idx="11">
                  <c:v>СОШ №3</c:v>
                </c:pt>
              </c:strCache>
            </c:strRef>
          </c:cat>
          <c:val>
            <c:numRef>
              <c:f>Лист1!$B$2:$B$13</c:f>
              <c:numCache>
                <c:formatCode>0%</c:formatCode>
                <c:ptCount val="12"/>
                <c:pt idx="0">
                  <c:v>1</c:v>
                </c:pt>
                <c:pt idx="1">
                  <c:v>1</c:v>
                </c:pt>
                <c:pt idx="2">
                  <c:v>0.98</c:v>
                </c:pt>
                <c:pt idx="3">
                  <c:v>0.97</c:v>
                </c:pt>
                <c:pt idx="4">
                  <c:v>0.97</c:v>
                </c:pt>
                <c:pt idx="5">
                  <c:v>0.97</c:v>
                </c:pt>
                <c:pt idx="6">
                  <c:v>0.97</c:v>
                </c:pt>
                <c:pt idx="7">
                  <c:v>0.96000000000000008</c:v>
                </c:pt>
                <c:pt idx="8">
                  <c:v>0.95000000000000007</c:v>
                </c:pt>
                <c:pt idx="9">
                  <c:v>0.94000000000000006</c:v>
                </c:pt>
                <c:pt idx="10">
                  <c:v>0.92</c:v>
                </c:pt>
                <c:pt idx="11">
                  <c:v>0.8600000000000001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6-BFD4-43B1-922C-D45C29FDC695}"/>
            </c:ext>
          </c:extLst>
        </c:ser>
        <c:axId val="46223744"/>
        <c:axId val="46225280"/>
      </c:barChart>
      <c:catAx>
        <c:axId val="46223744"/>
        <c:scaling>
          <c:orientation val="minMax"/>
        </c:scaling>
        <c:axPos val="b"/>
        <c:numFmt formatCode="General" sourceLinked="0"/>
        <c:tickLblPos val="nextTo"/>
        <c:crossAx val="46225280"/>
        <c:crosses val="autoZero"/>
        <c:auto val="1"/>
        <c:lblAlgn val="ctr"/>
        <c:lblOffset val="100"/>
      </c:catAx>
      <c:valAx>
        <c:axId val="46225280"/>
        <c:scaling>
          <c:orientation val="minMax"/>
        </c:scaling>
        <c:delete val="1"/>
        <c:axPos val="l"/>
        <c:majorGridlines/>
        <c:numFmt formatCode="0%" sourceLinked="1"/>
        <c:tickLblPos val="nextTo"/>
        <c:crossAx val="46223744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/>
      <c:barChart>
        <c:barDir val="col"/>
        <c:grouping val="clustered"/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dLbls>
            <c:dLbl>
              <c:idx val="0"/>
              <c:layout>
                <c:manualLayout>
                  <c:x val="0.35185185185186491"/>
                  <c:y val="-1.1224133123521584E-2"/>
                </c:manualLayout>
              </c:layout>
              <c:dLblPos val="outEnd"/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9205-42E7-8972-4A6ED9340918}"/>
                </c:ext>
              </c:extLst>
            </c:dLbl>
            <c:dLbl>
              <c:idx val="1"/>
              <c:layout/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9205-42E7-8972-4A6ED9340918}"/>
                </c:ext>
              </c:extLst>
            </c:dLbl>
            <c:dLbl>
              <c:idx val="2"/>
              <c:layout/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9205-42E7-8972-4A6ED9340918}"/>
                </c:ext>
              </c:extLst>
            </c:dLbl>
            <c:dLbl>
              <c:idx val="3"/>
              <c:layout/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9205-42E7-8972-4A6ED9340918}"/>
                </c:ext>
              </c:extLst>
            </c:dLbl>
            <c:dLbl>
              <c:idx val="4"/>
              <c:layout/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9205-42E7-8972-4A6ED9340918}"/>
                </c:ext>
              </c:extLst>
            </c:dLbl>
            <c:dLbl>
              <c:idx val="5"/>
              <c:layout/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9205-42E7-8972-4A6ED9340918}"/>
                </c:ext>
              </c:extLst>
            </c:dLbl>
            <c:dLbl>
              <c:idx val="6"/>
              <c:delete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9205-42E7-8972-4A6ED9340918}"/>
                </c:ext>
              </c:extLst>
            </c:dLbl>
            <c:dLbl>
              <c:idx val="7"/>
              <c:layout/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9205-42E7-8972-4A6ED9340918}"/>
                </c:ext>
              </c:extLst>
            </c:dLbl>
            <c:dLbl>
              <c:idx val="8"/>
              <c:delete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9205-42E7-8972-4A6ED9340918}"/>
                </c:ext>
              </c:extLst>
            </c:dLbl>
            <c:dLbl>
              <c:idx val="9"/>
              <c:layout/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9205-42E7-8972-4A6ED9340918}"/>
                </c:ext>
              </c:extLst>
            </c:dLbl>
            <c:dLbl>
              <c:idx val="10"/>
              <c:layout/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A-9205-42E7-8972-4A6ED9340918}"/>
                </c:ext>
              </c:extLst>
            </c:dLbl>
            <c:dLbl>
              <c:idx val="11"/>
              <c:layout/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9205-42E7-8972-4A6ED9340918}"/>
                </c:ext>
              </c:extLst>
            </c:dLbl>
            <c:dLbl>
              <c:idx val="12"/>
              <c:layout/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C-9205-42E7-8972-4A6ED9340918}"/>
                </c:ext>
              </c:extLst>
            </c:dLbl>
            <c:dLbl>
              <c:idx val="13"/>
              <c:layout/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D-9205-42E7-8972-4A6ED9340918}"/>
                </c:ext>
              </c:extLst>
            </c:dLbl>
            <c:dLbl>
              <c:idx val="14"/>
              <c:layout/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E-9205-42E7-8972-4A6ED9340918}"/>
                </c:ext>
              </c:extLst>
            </c:dLbl>
            <c:dLbl>
              <c:idx val="15"/>
              <c:layout/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F-9205-42E7-8972-4A6ED9340918}"/>
                </c:ext>
              </c:extLst>
            </c:dLbl>
            <c:dLbl>
              <c:idx val="16"/>
              <c:layout/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0-9205-42E7-8972-4A6ED9340918}"/>
                </c:ext>
              </c:extLst>
            </c:dLbl>
            <c:dLbl>
              <c:idx val="17"/>
              <c:layout/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1-9205-42E7-8972-4A6ED9340918}"/>
                </c:ext>
              </c:extLst>
            </c:dLbl>
            <c:dLbl>
              <c:idx val="18"/>
              <c:layout/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2-9205-42E7-8972-4A6ED9340918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000"/>
                </a:pPr>
                <a:endParaRPr lang="ru-RU"/>
              </a:p>
            </c:txPr>
            <c:dLblPos val="outEnd"/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Лист1!$A$2:$A$23</c:f>
              <c:strCache>
                <c:ptCount val="22"/>
                <c:pt idx="0">
                  <c:v>СОШ им. Горького</c:v>
                </c:pt>
                <c:pt idx="1">
                  <c:v>Федотовская ООШ</c:v>
                </c:pt>
                <c:pt idx="2">
                  <c:v>Н – Чершелинская ООШ</c:v>
                </c:pt>
                <c:pt idx="3">
                  <c:v>Ст – Иштерякская ООШ</c:v>
                </c:pt>
                <c:pt idx="4">
                  <c:v>Урдалинская ООШ</c:v>
                </c:pt>
                <c:pt idx="5">
                  <c:v>Куакбашская ООШ</c:v>
                </c:pt>
                <c:pt idx="6">
                  <c:v>Сугушлинская ООШ</c:v>
                </c:pt>
                <c:pt idx="7">
                  <c:v>Керлигачская ООШ</c:v>
                </c:pt>
                <c:pt idx="8">
                  <c:v>Н. -Чершелин. ш – дет. сад</c:v>
                </c:pt>
                <c:pt idx="9">
                  <c:v>Н.Серёжкинская ООШ</c:v>
                </c:pt>
                <c:pt idx="10">
                  <c:v>Каркалинская ООШ</c:v>
                </c:pt>
                <c:pt idx="11">
                  <c:v>Урмышлинская ООШ</c:v>
                </c:pt>
                <c:pt idx="12">
                  <c:v>Зай -Каратайская ООШ </c:v>
                </c:pt>
                <c:pt idx="13">
                  <c:v>Ивановская ООШ</c:v>
                </c:pt>
                <c:pt idx="14">
                  <c:v>Ст-Письмянская ООШ</c:v>
                </c:pt>
                <c:pt idx="15">
                  <c:v>Старо - Кувакская СОШ</c:v>
                </c:pt>
                <c:pt idx="16">
                  <c:v>Сарабикуловская ООШ</c:v>
                </c:pt>
                <c:pt idx="17">
                  <c:v>Тимяшевская СОШ</c:v>
                </c:pt>
                <c:pt idx="18">
                  <c:v>Подлесная ООШ</c:v>
                </c:pt>
                <c:pt idx="19">
                  <c:v>Шугуровская СОШ</c:v>
                </c:pt>
                <c:pt idx="20">
                  <c:v>Новоиштирякская НШДС</c:v>
                </c:pt>
                <c:pt idx="21">
                  <c:v>Урдалинская ООШ</c:v>
                </c:pt>
              </c:strCache>
            </c:strRef>
          </c:cat>
          <c:val>
            <c:numRef>
              <c:f>Лист1!$B$2:$B$23</c:f>
              <c:numCache>
                <c:formatCode>0%</c:formatCode>
                <c:ptCount val="22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  <c:pt idx="5">
                  <c:v>1</c:v>
                </c:pt>
                <c:pt idx="6">
                  <c:v>1</c:v>
                </c:pt>
                <c:pt idx="7">
                  <c:v>1</c:v>
                </c:pt>
                <c:pt idx="8">
                  <c:v>1</c:v>
                </c:pt>
                <c:pt idx="9">
                  <c:v>1</c:v>
                </c:pt>
                <c:pt idx="10">
                  <c:v>1</c:v>
                </c:pt>
                <c:pt idx="11">
                  <c:v>1</c:v>
                </c:pt>
                <c:pt idx="12">
                  <c:v>1</c:v>
                </c:pt>
                <c:pt idx="13">
                  <c:v>1</c:v>
                </c:pt>
                <c:pt idx="14">
                  <c:v>1</c:v>
                </c:pt>
                <c:pt idx="15">
                  <c:v>1</c:v>
                </c:pt>
                <c:pt idx="16">
                  <c:v>1</c:v>
                </c:pt>
                <c:pt idx="17">
                  <c:v>1</c:v>
                </c:pt>
                <c:pt idx="18">
                  <c:v>1</c:v>
                </c:pt>
                <c:pt idx="19">
                  <c:v>1</c:v>
                </c:pt>
                <c:pt idx="20">
                  <c:v>1</c:v>
                </c:pt>
                <c:pt idx="21">
                  <c:v>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13-9205-42E7-8972-4A6ED9340918}"/>
            </c:ext>
          </c:extLst>
        </c:ser>
        <c:axId val="108430464"/>
        <c:axId val="108432000"/>
      </c:barChart>
      <c:catAx>
        <c:axId val="108430464"/>
        <c:scaling>
          <c:orientation val="minMax"/>
        </c:scaling>
        <c:axPos val="b"/>
        <c:numFmt formatCode="General" sourceLinked="0"/>
        <c:tickLblPos val="nextTo"/>
        <c:txPr>
          <a:bodyPr/>
          <a:lstStyle/>
          <a:p>
            <a:pPr>
              <a:defRPr sz="1100"/>
            </a:pPr>
            <a:endParaRPr lang="ru-RU"/>
          </a:p>
        </c:txPr>
        <c:crossAx val="108432000"/>
        <c:crosses val="autoZero"/>
        <c:auto val="1"/>
        <c:lblAlgn val="ctr"/>
        <c:lblOffset val="100"/>
      </c:catAx>
      <c:valAx>
        <c:axId val="108432000"/>
        <c:scaling>
          <c:orientation val="minMax"/>
        </c:scaling>
        <c:delete val="1"/>
        <c:axPos val="l"/>
        <c:majorGridlines/>
        <c:numFmt formatCode="0%" sourceLinked="1"/>
        <c:tickLblPos val="nextTo"/>
        <c:crossAx val="108430464"/>
        <c:crosses val="autoZero"/>
        <c:crossBetween val="between"/>
      </c:valAx>
      <c:spPr>
        <a:ln>
          <a:noFill/>
        </a:ln>
      </c:spPr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plotArea>
      <c:layout>
        <c:manualLayout>
          <c:layoutTarget val="inner"/>
          <c:xMode val="edge"/>
          <c:yMode val="edge"/>
          <c:x val="6.4666930631823299E-2"/>
          <c:y val="8.8871575094239279E-4"/>
          <c:w val="0.93533311295216726"/>
          <c:h val="0.71363975336420238"/>
        </c:manualLayout>
      </c:layout>
      <c:barChart>
        <c:barDir val="col"/>
        <c:grouping val="clustered"/>
        <c:varyColors val="1"/>
        <c:ser>
          <c:idx val="0"/>
          <c:order val="0"/>
          <c:tx>
            <c:strRef>
              <c:f>Лист1!$B$1</c:f>
              <c:strCache>
                <c:ptCount val="1"/>
              </c:strCache>
            </c:strRef>
          </c:tx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200" b="1" spc="0"/>
                </a:pPr>
                <a:endParaRPr lang="ru-RU"/>
              </a:p>
            </c:txPr>
            <c:dLblPos val="outEnd"/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Лист1!$A$2:$A$13</c:f>
              <c:strCache>
                <c:ptCount val="12"/>
                <c:pt idx="0">
                  <c:v>СОШ №10</c:v>
                </c:pt>
                <c:pt idx="1">
                  <c:v>СОШ №6</c:v>
                </c:pt>
                <c:pt idx="2">
                  <c:v>СОШ №7</c:v>
                </c:pt>
                <c:pt idx="3">
                  <c:v>СОШ №3</c:v>
                </c:pt>
                <c:pt idx="4">
                  <c:v>СОШ №8</c:v>
                </c:pt>
                <c:pt idx="5">
                  <c:v>СОШ №2</c:v>
                </c:pt>
                <c:pt idx="6">
                  <c:v>СОШ №4</c:v>
                </c:pt>
                <c:pt idx="7">
                  <c:v>СОШ №13</c:v>
                </c:pt>
                <c:pt idx="8">
                  <c:v>Лицей №12</c:v>
                </c:pt>
                <c:pt idx="9">
                  <c:v>ООШ №1</c:v>
                </c:pt>
                <c:pt idx="10">
                  <c:v>Гимназия №11</c:v>
                </c:pt>
                <c:pt idx="11">
                  <c:v>СОШ №5</c:v>
                </c:pt>
              </c:strCache>
            </c:strRef>
          </c:cat>
          <c:val>
            <c:numRef>
              <c:f>Лист1!$B$2:$B$13</c:f>
              <c:numCache>
                <c:formatCode>0%</c:formatCode>
                <c:ptCount val="12"/>
                <c:pt idx="0">
                  <c:v>0.89</c:v>
                </c:pt>
                <c:pt idx="1">
                  <c:v>0.88</c:v>
                </c:pt>
                <c:pt idx="2">
                  <c:v>0.87000000000000011</c:v>
                </c:pt>
                <c:pt idx="3">
                  <c:v>0.8600000000000001</c:v>
                </c:pt>
                <c:pt idx="4">
                  <c:v>0.83000000000000007</c:v>
                </c:pt>
                <c:pt idx="5">
                  <c:v>0.82000000000000006</c:v>
                </c:pt>
                <c:pt idx="6">
                  <c:v>0.82000000000000006</c:v>
                </c:pt>
                <c:pt idx="7">
                  <c:v>0.77000000000000013</c:v>
                </c:pt>
                <c:pt idx="8">
                  <c:v>0.75000000000000011</c:v>
                </c:pt>
                <c:pt idx="9">
                  <c:v>0.65000000000000013</c:v>
                </c:pt>
                <c:pt idx="10">
                  <c:v>0.64000000000000012</c:v>
                </c:pt>
                <c:pt idx="11">
                  <c:v>0.55000000000000004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F97C-4077-AE5B-1266350FF40C}"/>
            </c:ext>
          </c:extLst>
        </c:ser>
        <c:axId val="108887424"/>
        <c:axId val="108893312"/>
      </c:barChart>
      <c:catAx>
        <c:axId val="108887424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sz="1400"/>
            </a:pPr>
            <a:endParaRPr lang="ru-RU"/>
          </a:p>
        </c:txPr>
        <c:crossAx val="108893312"/>
        <c:crosses val="autoZero"/>
        <c:auto val="1"/>
        <c:lblAlgn val="ctr"/>
        <c:lblOffset val="100"/>
      </c:catAx>
      <c:valAx>
        <c:axId val="108893312"/>
        <c:scaling>
          <c:orientation val="minMax"/>
        </c:scaling>
        <c:delete val="1"/>
        <c:axPos val="l"/>
        <c:majorGridlines/>
        <c:numFmt formatCode="0%" sourceLinked="1"/>
        <c:tickLblPos val="nextTo"/>
        <c:crossAx val="108887424"/>
        <c:crosses val="autoZero"/>
        <c:crossBetween val="between"/>
      </c:valAx>
      <c:spPr>
        <a:noFill/>
        <a:ln w="25400">
          <a:noFill/>
        </a:ln>
      </c:spPr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plotArea>
      <c:layout>
        <c:manualLayout>
          <c:layoutTarget val="inner"/>
          <c:xMode val="edge"/>
          <c:yMode val="edge"/>
          <c:x val="0.10125300909985943"/>
          <c:y val="0"/>
          <c:w val="0.88368963541755585"/>
          <c:h val="0.65947453611815188"/>
        </c:manualLayout>
      </c:layout>
      <c:barChart>
        <c:barDir val="col"/>
        <c:grouping val="clustered"/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dLbls>
            <c:dLbl>
              <c:idx val="1"/>
              <c:delete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983A-4C42-864F-BC9011199B64}"/>
                </c:ext>
              </c:extLst>
            </c:dLbl>
            <c:dLbl>
              <c:idx val="3"/>
              <c:layout/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983A-4C42-864F-BC9011199B64}"/>
                </c:ext>
              </c:extLst>
            </c:dLbl>
            <c:dLbl>
              <c:idx val="5"/>
              <c:layout/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983A-4C42-864F-BC9011199B64}"/>
                </c:ext>
              </c:extLst>
            </c:dLbl>
            <c:dLbl>
              <c:idx val="7"/>
              <c:layout/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983A-4C42-864F-BC9011199B64}"/>
                </c:ext>
              </c:extLst>
            </c:dLbl>
            <c:dLbl>
              <c:idx val="9"/>
              <c:layout/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983A-4C42-864F-BC9011199B64}"/>
                </c:ext>
              </c:extLst>
            </c:dLbl>
            <c:dLbl>
              <c:idx val="11"/>
              <c:layout/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983A-4C42-864F-BC9011199B64}"/>
                </c:ext>
              </c:extLst>
            </c:dLbl>
            <c:dLbl>
              <c:idx val="13"/>
              <c:layout/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983A-4C42-864F-BC9011199B64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/>
                </a:pPr>
                <a:endParaRPr lang="ru-RU"/>
              </a:p>
            </c:txPr>
            <c:dLblPos val="outEnd"/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Лист1!$A$2:$A$22</c:f>
              <c:strCache>
                <c:ptCount val="21"/>
                <c:pt idx="0">
                  <c:v>Федотовская ООШ</c:v>
                </c:pt>
                <c:pt idx="1">
                  <c:v>Н. -Чершелин. ш – дет. сад</c:v>
                </c:pt>
                <c:pt idx="2">
                  <c:v>Н.Серёжкинская ООШ</c:v>
                </c:pt>
                <c:pt idx="3">
                  <c:v>Новоиштирякская НШДС</c:v>
                </c:pt>
                <c:pt idx="4">
                  <c:v>Урдалинская ООШ </c:v>
                </c:pt>
                <c:pt idx="5">
                  <c:v>Керлигачская ООШ</c:v>
                </c:pt>
                <c:pt idx="6">
                  <c:v>Ст – Иштерякская ООШ</c:v>
                </c:pt>
                <c:pt idx="7">
                  <c:v>Шугуровская СОШ </c:v>
                </c:pt>
                <c:pt idx="8">
                  <c:v>Старо - Кувакская СОШ</c:v>
                </c:pt>
                <c:pt idx="9">
                  <c:v>СОШ им. Горького</c:v>
                </c:pt>
                <c:pt idx="10">
                  <c:v>Сарабикуловская ООШ</c:v>
                </c:pt>
                <c:pt idx="11">
                  <c:v>Зай -Каратайская ООШ </c:v>
                </c:pt>
                <c:pt idx="12">
                  <c:v>Урмышлинская ООШ</c:v>
                </c:pt>
                <c:pt idx="13">
                  <c:v>Куакбашская ООШ</c:v>
                </c:pt>
                <c:pt idx="14">
                  <c:v>Н – Чершелинская ООШ</c:v>
                </c:pt>
                <c:pt idx="15">
                  <c:v>Подлесная ООШ</c:v>
                </c:pt>
                <c:pt idx="16">
                  <c:v>Ивановская ООШ</c:v>
                </c:pt>
                <c:pt idx="17">
                  <c:v>Тимяшевская СОШ</c:v>
                </c:pt>
                <c:pt idx="18">
                  <c:v>Каркалинская ООШ</c:v>
                </c:pt>
                <c:pt idx="19">
                  <c:v>Сугушлинская ООШ</c:v>
                </c:pt>
                <c:pt idx="20">
                  <c:v>Ст-Письмянская ООШ</c:v>
                </c:pt>
              </c:strCache>
            </c:strRef>
          </c:cat>
          <c:val>
            <c:numRef>
              <c:f>Лист1!$B$2:$B$22</c:f>
              <c:numCache>
                <c:formatCode>0%</c:formatCode>
                <c:ptCount val="21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  <c:pt idx="5">
                  <c:v>1</c:v>
                </c:pt>
                <c:pt idx="6">
                  <c:v>0.8600000000000001</c:v>
                </c:pt>
                <c:pt idx="7">
                  <c:v>0.8600000000000001</c:v>
                </c:pt>
                <c:pt idx="8">
                  <c:v>0.83000000000000007</c:v>
                </c:pt>
                <c:pt idx="9">
                  <c:v>0.82000000000000006</c:v>
                </c:pt>
                <c:pt idx="10">
                  <c:v>0.8</c:v>
                </c:pt>
                <c:pt idx="11">
                  <c:v>0.75000000000000011</c:v>
                </c:pt>
                <c:pt idx="12">
                  <c:v>0.75000000000000011</c:v>
                </c:pt>
                <c:pt idx="13">
                  <c:v>0.73000000000000009</c:v>
                </c:pt>
                <c:pt idx="14">
                  <c:v>0.67000000000000015</c:v>
                </c:pt>
                <c:pt idx="15">
                  <c:v>0.67000000000000015</c:v>
                </c:pt>
                <c:pt idx="16">
                  <c:v>0.67000000000000015</c:v>
                </c:pt>
                <c:pt idx="17">
                  <c:v>0.65000000000000013</c:v>
                </c:pt>
                <c:pt idx="18">
                  <c:v>0.60000000000000009</c:v>
                </c:pt>
                <c:pt idx="19">
                  <c:v>0.5</c:v>
                </c:pt>
                <c:pt idx="20">
                  <c:v>0.43000000000000005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7-983A-4C42-864F-BC9011199B64}"/>
            </c:ext>
          </c:extLst>
        </c:ser>
        <c:dLbls>
          <c:showVal val="1"/>
        </c:dLbls>
        <c:axId val="108794240"/>
        <c:axId val="108795776"/>
      </c:barChart>
      <c:catAx>
        <c:axId val="108794240"/>
        <c:scaling>
          <c:orientation val="minMax"/>
        </c:scaling>
        <c:axPos val="b"/>
        <c:numFmt formatCode="General" sourceLinked="0"/>
        <c:tickLblPos val="nextTo"/>
        <c:txPr>
          <a:bodyPr/>
          <a:lstStyle/>
          <a:p>
            <a:pPr>
              <a:defRPr sz="1100"/>
            </a:pPr>
            <a:endParaRPr lang="ru-RU"/>
          </a:p>
        </c:txPr>
        <c:crossAx val="108795776"/>
        <c:crosses val="autoZero"/>
        <c:auto val="1"/>
        <c:lblAlgn val="ctr"/>
        <c:lblOffset val="100"/>
      </c:catAx>
      <c:valAx>
        <c:axId val="108795776"/>
        <c:scaling>
          <c:orientation val="minMax"/>
        </c:scaling>
        <c:delete val="1"/>
        <c:axPos val="l"/>
        <c:majorGridlines/>
        <c:numFmt formatCode="0%" sourceLinked="1"/>
        <c:tickLblPos val="nextTo"/>
        <c:crossAx val="108794240"/>
        <c:crosses val="autoZero"/>
        <c:crossBetween val="between"/>
      </c:valAx>
      <c:spPr>
        <a:ln>
          <a:noFill/>
        </a:ln>
      </c:spPr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  <c:userShapes r:id="rId2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/>
      <c:barChart>
        <c:barDir val="col"/>
        <c:grouping val="clustered"/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dLbls>
            <c:dLbl>
              <c:idx val="0"/>
              <c:layout>
                <c:manualLayout>
                  <c:x val="0.35185185185186457"/>
                  <c:y val="-1.1224133123521584E-2"/>
                </c:manualLayout>
              </c:layout>
              <c:dLblPos val="outEnd"/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292E-44A8-B0B5-45B945E1B9E4}"/>
                </c:ext>
              </c:extLst>
            </c:dLbl>
            <c:dLbl>
              <c:idx val="1"/>
              <c:layout/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292E-44A8-B0B5-45B945E1B9E4}"/>
                </c:ext>
              </c:extLst>
            </c:dLbl>
            <c:dLbl>
              <c:idx val="2"/>
              <c:layout/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292E-44A8-B0B5-45B945E1B9E4}"/>
                </c:ext>
              </c:extLst>
            </c:dLbl>
            <c:dLbl>
              <c:idx val="3"/>
              <c:layout/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292E-44A8-B0B5-45B945E1B9E4}"/>
                </c:ext>
              </c:extLst>
            </c:dLbl>
            <c:dLbl>
              <c:idx val="4"/>
              <c:layout/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292E-44A8-B0B5-45B945E1B9E4}"/>
                </c:ext>
              </c:extLst>
            </c:dLbl>
            <c:dLbl>
              <c:idx val="5"/>
              <c:layout/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292E-44A8-B0B5-45B945E1B9E4}"/>
                </c:ext>
              </c:extLst>
            </c:dLbl>
            <c:dLbl>
              <c:idx val="6"/>
              <c:delete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292E-44A8-B0B5-45B945E1B9E4}"/>
                </c:ext>
              </c:extLst>
            </c:dLbl>
            <c:dLbl>
              <c:idx val="7"/>
              <c:layout/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292E-44A8-B0B5-45B945E1B9E4}"/>
                </c:ext>
              </c:extLst>
            </c:dLbl>
            <c:dLbl>
              <c:idx val="8"/>
              <c:delete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292E-44A8-B0B5-45B945E1B9E4}"/>
                </c:ext>
              </c:extLst>
            </c:dLbl>
            <c:dLbl>
              <c:idx val="9"/>
              <c:layout/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292E-44A8-B0B5-45B945E1B9E4}"/>
                </c:ext>
              </c:extLst>
            </c:dLbl>
            <c:dLbl>
              <c:idx val="10"/>
              <c:layout/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A-292E-44A8-B0B5-45B945E1B9E4}"/>
                </c:ext>
              </c:extLst>
            </c:dLbl>
            <c:dLbl>
              <c:idx val="11"/>
              <c:layout/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292E-44A8-B0B5-45B945E1B9E4}"/>
                </c:ext>
              </c:extLst>
            </c:dLbl>
            <c:dLbl>
              <c:idx val="12"/>
              <c:layout/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C-292E-44A8-B0B5-45B945E1B9E4}"/>
                </c:ext>
              </c:extLst>
            </c:dLbl>
            <c:dLbl>
              <c:idx val="13"/>
              <c:layout/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D-292E-44A8-B0B5-45B945E1B9E4}"/>
                </c:ext>
              </c:extLst>
            </c:dLbl>
            <c:dLbl>
              <c:idx val="14"/>
              <c:layout/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E-292E-44A8-B0B5-45B945E1B9E4}"/>
                </c:ext>
              </c:extLst>
            </c:dLbl>
            <c:dLbl>
              <c:idx val="15"/>
              <c:layout/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F-292E-44A8-B0B5-45B945E1B9E4}"/>
                </c:ext>
              </c:extLst>
            </c:dLbl>
            <c:dLbl>
              <c:idx val="16"/>
              <c:layout/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0-292E-44A8-B0B5-45B945E1B9E4}"/>
                </c:ext>
              </c:extLst>
            </c:dLbl>
            <c:dLbl>
              <c:idx val="17"/>
              <c:layout/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1-292E-44A8-B0B5-45B945E1B9E4}"/>
                </c:ext>
              </c:extLst>
            </c:dLbl>
            <c:dLbl>
              <c:idx val="18"/>
              <c:layout/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2-292E-44A8-B0B5-45B945E1B9E4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000"/>
                </a:pPr>
                <a:endParaRPr lang="ru-RU"/>
              </a:p>
            </c:txPr>
            <c:dLblPos val="outEnd"/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Лист1!$A$2:$A$22</c:f>
              <c:strCache>
                <c:ptCount val="21"/>
                <c:pt idx="0">
                  <c:v>Ивановская ООШ</c:v>
                </c:pt>
                <c:pt idx="1">
                  <c:v>Каркалинская ООШ</c:v>
                </c:pt>
                <c:pt idx="2">
                  <c:v>Керлигачская ООШ</c:v>
                </c:pt>
                <c:pt idx="3">
                  <c:v>Куакбашская ООШ</c:v>
                </c:pt>
                <c:pt idx="4">
                  <c:v>Н – Чершелинская ООШ</c:v>
                </c:pt>
                <c:pt idx="5">
                  <c:v>Н. -Чершелин. ш – дет. сад</c:v>
                </c:pt>
                <c:pt idx="6">
                  <c:v>Н.Серёжкинская ООШ</c:v>
                </c:pt>
                <c:pt idx="7">
                  <c:v>Сарабикуловская ООШ</c:v>
                </c:pt>
                <c:pt idx="8">
                  <c:v>Ст – Иштерякская ООШ</c:v>
                </c:pt>
                <c:pt idx="9">
                  <c:v>Старо - Кувакская СОШ</c:v>
                </c:pt>
                <c:pt idx="10">
                  <c:v>Сугушлинская ООШ</c:v>
                </c:pt>
                <c:pt idx="11">
                  <c:v>Тимяшевская СОШ</c:v>
                </c:pt>
                <c:pt idx="12">
                  <c:v>Федотовская ООШ</c:v>
                </c:pt>
                <c:pt idx="13">
                  <c:v>Урдалинская ООШ </c:v>
                </c:pt>
                <c:pt idx="14">
                  <c:v>Новоиштирякская НШДС </c:v>
                </c:pt>
                <c:pt idx="15">
                  <c:v>СОШ им. Горького</c:v>
                </c:pt>
                <c:pt idx="16">
                  <c:v>Урмышлинская ООШ</c:v>
                </c:pt>
                <c:pt idx="17">
                  <c:v>Ст-Письмянская ООШ</c:v>
                </c:pt>
                <c:pt idx="18">
                  <c:v>Шугуровская СОШ</c:v>
                </c:pt>
                <c:pt idx="19">
                  <c:v>Подлесная ООШ</c:v>
                </c:pt>
                <c:pt idx="20">
                  <c:v>Зай -Каратайская ООШ </c:v>
                </c:pt>
              </c:strCache>
            </c:strRef>
          </c:cat>
          <c:val>
            <c:numRef>
              <c:f>Лист1!$B$2:$B$22</c:f>
              <c:numCache>
                <c:formatCode>0%</c:formatCode>
                <c:ptCount val="21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  <c:pt idx="5">
                  <c:v>1</c:v>
                </c:pt>
                <c:pt idx="6">
                  <c:v>1</c:v>
                </c:pt>
                <c:pt idx="7">
                  <c:v>1</c:v>
                </c:pt>
                <c:pt idx="8">
                  <c:v>1</c:v>
                </c:pt>
                <c:pt idx="9">
                  <c:v>1</c:v>
                </c:pt>
                <c:pt idx="10">
                  <c:v>1</c:v>
                </c:pt>
                <c:pt idx="11">
                  <c:v>1</c:v>
                </c:pt>
                <c:pt idx="12">
                  <c:v>1</c:v>
                </c:pt>
                <c:pt idx="13">
                  <c:v>1</c:v>
                </c:pt>
                <c:pt idx="14">
                  <c:v>1</c:v>
                </c:pt>
                <c:pt idx="15">
                  <c:v>1</c:v>
                </c:pt>
                <c:pt idx="16">
                  <c:v>1</c:v>
                </c:pt>
                <c:pt idx="17">
                  <c:v>1</c:v>
                </c:pt>
                <c:pt idx="18">
                  <c:v>0.97000000000000008</c:v>
                </c:pt>
                <c:pt idx="19">
                  <c:v>0.83000000000000007</c:v>
                </c:pt>
                <c:pt idx="20">
                  <c:v>0.75000000000000011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13-292E-44A8-B0B5-45B945E1B9E4}"/>
            </c:ext>
          </c:extLst>
        </c:ser>
        <c:axId val="61688832"/>
        <c:axId val="61698816"/>
      </c:barChart>
      <c:catAx>
        <c:axId val="61688832"/>
        <c:scaling>
          <c:orientation val="minMax"/>
        </c:scaling>
        <c:axPos val="b"/>
        <c:numFmt formatCode="General" sourceLinked="0"/>
        <c:tickLblPos val="nextTo"/>
        <c:txPr>
          <a:bodyPr/>
          <a:lstStyle/>
          <a:p>
            <a:pPr>
              <a:defRPr sz="1100"/>
            </a:pPr>
            <a:endParaRPr lang="ru-RU"/>
          </a:p>
        </c:txPr>
        <c:crossAx val="61698816"/>
        <c:crosses val="autoZero"/>
        <c:auto val="1"/>
        <c:lblAlgn val="ctr"/>
        <c:lblOffset val="100"/>
      </c:catAx>
      <c:valAx>
        <c:axId val="61698816"/>
        <c:scaling>
          <c:orientation val="minMax"/>
        </c:scaling>
        <c:delete val="1"/>
        <c:axPos val="l"/>
        <c:majorGridlines/>
        <c:numFmt formatCode="0%" sourceLinked="1"/>
        <c:tickLblPos val="nextTo"/>
        <c:crossAx val="61688832"/>
        <c:crosses val="autoZero"/>
        <c:crossBetween val="between"/>
      </c:valAx>
      <c:spPr>
        <a:ln>
          <a:noFill/>
        </a:ln>
      </c:spPr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>
        <c:manualLayout>
          <c:layoutTarget val="inner"/>
          <c:xMode val="edge"/>
          <c:yMode val="edge"/>
          <c:x val="5.7894491260487055E-2"/>
          <c:y val="3.2521815630338083E-2"/>
          <c:w val="0.93533311295216726"/>
          <c:h val="0.71363975336420182"/>
        </c:manualLayout>
      </c:layout>
      <c:barChart>
        <c:barDir val="col"/>
        <c:grouping val="clustered"/>
        <c:varyColors val="1"/>
        <c:ser>
          <c:idx val="0"/>
          <c:order val="0"/>
          <c:tx>
            <c:strRef>
              <c:f>Лист1!$B$1</c:f>
              <c:strCache>
                <c:ptCount val="1"/>
              </c:strCache>
            </c:strRef>
          </c:tx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200" b="1" spc="0"/>
                </a:pPr>
                <a:endParaRPr lang="ru-RU"/>
              </a:p>
            </c:txPr>
            <c:dLblPos val="outEnd"/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Лист1!$A$2:$A$13</c:f>
              <c:strCache>
                <c:ptCount val="12"/>
                <c:pt idx="0">
                  <c:v>СОШ №8</c:v>
                </c:pt>
                <c:pt idx="1">
                  <c:v>Лицей №12</c:v>
                </c:pt>
                <c:pt idx="2">
                  <c:v>СОШ №7</c:v>
                </c:pt>
                <c:pt idx="3">
                  <c:v>СОШ №2</c:v>
                </c:pt>
                <c:pt idx="4">
                  <c:v>СОШ №13</c:v>
                </c:pt>
                <c:pt idx="5">
                  <c:v>СОШ №10</c:v>
                </c:pt>
                <c:pt idx="6">
                  <c:v>СОШ №6</c:v>
                </c:pt>
                <c:pt idx="7">
                  <c:v>СОШ №3</c:v>
                </c:pt>
                <c:pt idx="8">
                  <c:v>ООШ №1</c:v>
                </c:pt>
                <c:pt idx="9">
                  <c:v>СОШ №4</c:v>
                </c:pt>
                <c:pt idx="10">
                  <c:v>Гимназия №11</c:v>
                </c:pt>
                <c:pt idx="11">
                  <c:v>СОШ №5</c:v>
                </c:pt>
              </c:strCache>
            </c:strRef>
          </c:cat>
          <c:val>
            <c:numRef>
              <c:f>Лист1!$B$2:$B$13</c:f>
              <c:numCache>
                <c:formatCode>0%</c:formatCode>
                <c:ptCount val="12"/>
                <c:pt idx="0">
                  <c:v>0.83000000000000007</c:v>
                </c:pt>
                <c:pt idx="1">
                  <c:v>0.8</c:v>
                </c:pt>
                <c:pt idx="2">
                  <c:v>0.76000000000000012</c:v>
                </c:pt>
                <c:pt idx="3">
                  <c:v>0.7400000000000001</c:v>
                </c:pt>
                <c:pt idx="4">
                  <c:v>0.70000000000000007</c:v>
                </c:pt>
                <c:pt idx="5">
                  <c:v>0.69000000000000006</c:v>
                </c:pt>
                <c:pt idx="6">
                  <c:v>0.68</c:v>
                </c:pt>
                <c:pt idx="7">
                  <c:v>0.68</c:v>
                </c:pt>
                <c:pt idx="8">
                  <c:v>0.65000000000000013</c:v>
                </c:pt>
                <c:pt idx="9">
                  <c:v>0.63000000000000012</c:v>
                </c:pt>
                <c:pt idx="10">
                  <c:v>0.62000000000000011</c:v>
                </c:pt>
                <c:pt idx="11">
                  <c:v>0.6100000000000001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1F8B-4B77-B97A-106D672EF062}"/>
            </c:ext>
          </c:extLst>
        </c:ser>
        <c:axId val="88955136"/>
        <c:axId val="88961024"/>
      </c:barChart>
      <c:catAx>
        <c:axId val="88955136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sz="1400"/>
            </a:pPr>
            <a:endParaRPr lang="ru-RU"/>
          </a:p>
        </c:txPr>
        <c:crossAx val="88961024"/>
        <c:crosses val="autoZero"/>
        <c:auto val="1"/>
        <c:lblAlgn val="ctr"/>
        <c:lblOffset val="100"/>
      </c:catAx>
      <c:valAx>
        <c:axId val="88961024"/>
        <c:scaling>
          <c:orientation val="minMax"/>
        </c:scaling>
        <c:delete val="1"/>
        <c:axPos val="l"/>
        <c:majorGridlines/>
        <c:numFmt formatCode="0%" sourceLinked="1"/>
        <c:tickLblPos val="nextTo"/>
        <c:crossAx val="88955136"/>
        <c:crosses val="autoZero"/>
        <c:crossBetween val="between"/>
      </c:valAx>
      <c:spPr>
        <a:noFill/>
        <a:ln w="25400">
          <a:noFill/>
        </a:ln>
      </c:spPr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plotArea>
      <c:layout>
        <c:manualLayout>
          <c:layoutTarget val="inner"/>
          <c:xMode val="edge"/>
          <c:yMode val="edge"/>
          <c:x val="0.10125300909985943"/>
          <c:y val="0"/>
          <c:w val="0.88368963541755585"/>
          <c:h val="0.65947453611815188"/>
        </c:manualLayout>
      </c:layout>
      <c:barChart>
        <c:barDir val="col"/>
        <c:grouping val="clustered"/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dLbls>
            <c:dLbl>
              <c:idx val="1"/>
              <c:delete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983A-4C42-864F-BC9011199B64}"/>
                </c:ext>
              </c:extLst>
            </c:dLbl>
            <c:dLbl>
              <c:idx val="3"/>
              <c:layout/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983A-4C42-864F-BC9011199B64}"/>
                </c:ext>
              </c:extLst>
            </c:dLbl>
            <c:dLbl>
              <c:idx val="5"/>
              <c:layout/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983A-4C42-864F-BC9011199B64}"/>
                </c:ext>
              </c:extLst>
            </c:dLbl>
            <c:dLbl>
              <c:idx val="7"/>
              <c:layout/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983A-4C42-864F-BC9011199B64}"/>
                </c:ext>
              </c:extLst>
            </c:dLbl>
            <c:dLbl>
              <c:idx val="9"/>
              <c:layout/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983A-4C42-864F-BC9011199B64}"/>
                </c:ext>
              </c:extLst>
            </c:dLbl>
            <c:dLbl>
              <c:idx val="11"/>
              <c:layout/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983A-4C42-864F-BC9011199B64}"/>
                </c:ext>
              </c:extLst>
            </c:dLbl>
            <c:dLbl>
              <c:idx val="13"/>
              <c:layout/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983A-4C42-864F-BC9011199B64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/>
                </a:pPr>
                <a:endParaRPr lang="ru-RU"/>
              </a:p>
            </c:txPr>
            <c:dLblPos val="outEnd"/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Лист1!$A$2:$A$22</c:f>
              <c:strCache>
                <c:ptCount val="21"/>
                <c:pt idx="0">
                  <c:v>Новоиштирякская НШДС</c:v>
                </c:pt>
                <c:pt idx="1">
                  <c:v>Н.Серёжкинская ООШ</c:v>
                </c:pt>
                <c:pt idx="2">
                  <c:v>Н. -Чершелин. ш – дет. сад</c:v>
                </c:pt>
                <c:pt idx="3">
                  <c:v>Старо - Кувакская СОШ</c:v>
                </c:pt>
                <c:pt idx="4">
                  <c:v>Керлигачская ООШ</c:v>
                </c:pt>
                <c:pt idx="5">
                  <c:v>Зай -Каратайская ООШ </c:v>
                </c:pt>
                <c:pt idx="6">
                  <c:v>Ст – Иштерякская ООШ</c:v>
                </c:pt>
                <c:pt idx="7">
                  <c:v>Шугуровская СОШ </c:v>
                </c:pt>
                <c:pt idx="8">
                  <c:v>Тимяшевская СОШ</c:v>
                </c:pt>
                <c:pt idx="9">
                  <c:v>Федотовская ООШ</c:v>
                </c:pt>
                <c:pt idx="10">
                  <c:v>Урдалинская ООШ</c:v>
                </c:pt>
                <c:pt idx="11">
                  <c:v>Куакбашская ООШ</c:v>
                </c:pt>
                <c:pt idx="12">
                  <c:v>Сарабикуловская ООШ</c:v>
                </c:pt>
                <c:pt idx="13">
                  <c:v>Каркалинская ООШ</c:v>
                </c:pt>
                <c:pt idx="14">
                  <c:v>СОШ им. Горького</c:v>
                </c:pt>
                <c:pt idx="15">
                  <c:v>Ивановская ООШ</c:v>
                </c:pt>
                <c:pt idx="16">
                  <c:v>Урмышлинская ООШ</c:v>
                </c:pt>
                <c:pt idx="17">
                  <c:v>Н – Чершелинская ООШ</c:v>
                </c:pt>
                <c:pt idx="18">
                  <c:v>Сугушлинская ООШ</c:v>
                </c:pt>
                <c:pt idx="19">
                  <c:v>Подлесная ООШ</c:v>
                </c:pt>
                <c:pt idx="20">
                  <c:v>Ст-Письмянская ООШ</c:v>
                </c:pt>
              </c:strCache>
            </c:strRef>
          </c:cat>
          <c:val>
            <c:numRef>
              <c:f>Лист1!$B$2:$B$22</c:f>
              <c:numCache>
                <c:formatCode>0%</c:formatCode>
                <c:ptCount val="21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0.83000000000000007</c:v>
                </c:pt>
                <c:pt idx="4">
                  <c:v>0.8</c:v>
                </c:pt>
                <c:pt idx="5">
                  <c:v>0.75000000000000011</c:v>
                </c:pt>
                <c:pt idx="6">
                  <c:v>0.71000000000000008</c:v>
                </c:pt>
                <c:pt idx="7">
                  <c:v>0.71000000000000008</c:v>
                </c:pt>
                <c:pt idx="8">
                  <c:v>0.69000000000000006</c:v>
                </c:pt>
                <c:pt idx="9">
                  <c:v>0.67000000000000015</c:v>
                </c:pt>
                <c:pt idx="10">
                  <c:v>0.67000000000000015</c:v>
                </c:pt>
                <c:pt idx="11">
                  <c:v>0.63000000000000012</c:v>
                </c:pt>
                <c:pt idx="12">
                  <c:v>0.60000000000000009</c:v>
                </c:pt>
                <c:pt idx="13">
                  <c:v>0.60000000000000009</c:v>
                </c:pt>
                <c:pt idx="14">
                  <c:v>0.55000000000000004</c:v>
                </c:pt>
                <c:pt idx="15">
                  <c:v>0.5</c:v>
                </c:pt>
                <c:pt idx="16">
                  <c:v>0.5</c:v>
                </c:pt>
                <c:pt idx="17">
                  <c:v>0.5</c:v>
                </c:pt>
                <c:pt idx="18">
                  <c:v>0.5</c:v>
                </c:pt>
                <c:pt idx="19">
                  <c:v>0.5</c:v>
                </c:pt>
                <c:pt idx="20">
                  <c:v>0.29000000000000004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7-983A-4C42-864F-BC9011199B64}"/>
            </c:ext>
          </c:extLst>
        </c:ser>
        <c:dLbls>
          <c:showVal val="1"/>
        </c:dLbls>
        <c:axId val="90523136"/>
        <c:axId val="90524672"/>
      </c:barChart>
      <c:catAx>
        <c:axId val="90523136"/>
        <c:scaling>
          <c:orientation val="minMax"/>
        </c:scaling>
        <c:axPos val="b"/>
        <c:numFmt formatCode="General" sourceLinked="0"/>
        <c:tickLblPos val="nextTo"/>
        <c:txPr>
          <a:bodyPr/>
          <a:lstStyle/>
          <a:p>
            <a:pPr>
              <a:defRPr sz="1100"/>
            </a:pPr>
            <a:endParaRPr lang="ru-RU"/>
          </a:p>
        </c:txPr>
        <c:crossAx val="90524672"/>
        <c:crosses val="autoZero"/>
        <c:auto val="1"/>
        <c:lblAlgn val="ctr"/>
        <c:lblOffset val="100"/>
      </c:catAx>
      <c:valAx>
        <c:axId val="90524672"/>
        <c:scaling>
          <c:orientation val="minMax"/>
        </c:scaling>
        <c:delete val="1"/>
        <c:axPos val="l"/>
        <c:majorGridlines/>
        <c:numFmt formatCode="0%" sourceLinked="1"/>
        <c:tickLblPos val="nextTo"/>
        <c:crossAx val="90523136"/>
        <c:crosses val="autoZero"/>
        <c:crossBetween val="between"/>
      </c:valAx>
      <c:spPr>
        <a:ln>
          <a:noFill/>
        </a:ln>
      </c:spPr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  <c:userShapes r:id="rId2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plotArea>
      <c:layout/>
      <c:barChart>
        <c:barDir val="col"/>
        <c:grouping val="clustered"/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dLbls>
            <c:dLbl>
              <c:idx val="0"/>
              <c:layout/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4505-4EC7-9AD3-204770833663}"/>
                </c:ext>
              </c:extLst>
            </c:dLbl>
            <c:dLbl>
              <c:idx val="1"/>
              <c:layout/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4505-4EC7-9AD3-204770833663}"/>
                </c:ext>
              </c:extLst>
            </c:dLbl>
            <c:dLbl>
              <c:idx val="2"/>
              <c:layout/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4505-4EC7-9AD3-204770833663}"/>
                </c:ext>
              </c:extLst>
            </c:dLbl>
            <c:dLbl>
              <c:idx val="4"/>
              <c:layout/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4505-4EC7-9AD3-204770833663}"/>
                </c:ext>
              </c:extLst>
            </c:dLbl>
            <c:dLbl>
              <c:idx val="5"/>
              <c:layout/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4505-4EC7-9AD3-204770833663}"/>
                </c:ext>
              </c:extLst>
            </c:dLbl>
            <c:dLbl>
              <c:idx val="6"/>
              <c:layout/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4505-4EC7-9AD3-204770833663}"/>
                </c:ext>
              </c:extLst>
            </c:dLbl>
            <c:spPr>
              <a:noFill/>
              <a:ln>
                <a:noFill/>
              </a:ln>
              <a:effectLst/>
            </c:spPr>
            <c:dLblPos val="outEnd"/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Лист1!$A$2:$A$13</c:f>
              <c:strCache>
                <c:ptCount val="12"/>
                <c:pt idx="0">
                  <c:v>СОШ №10</c:v>
                </c:pt>
                <c:pt idx="1">
                  <c:v>СОШ №13</c:v>
                </c:pt>
                <c:pt idx="2">
                  <c:v>СОШ №8</c:v>
                </c:pt>
                <c:pt idx="3">
                  <c:v>СОШ №6</c:v>
                </c:pt>
                <c:pt idx="4">
                  <c:v>СОШ №2</c:v>
                </c:pt>
                <c:pt idx="5">
                  <c:v>СОШ №4</c:v>
                </c:pt>
                <c:pt idx="6">
                  <c:v>СОШ №7</c:v>
                </c:pt>
                <c:pt idx="7">
                  <c:v>Гимназия №11</c:v>
                </c:pt>
                <c:pt idx="8">
                  <c:v>Лицей №12</c:v>
                </c:pt>
                <c:pt idx="9">
                  <c:v>СОШ №5</c:v>
                </c:pt>
                <c:pt idx="10">
                  <c:v>ООШ №1</c:v>
                </c:pt>
                <c:pt idx="11">
                  <c:v>СОШ №3</c:v>
                </c:pt>
              </c:strCache>
            </c:strRef>
          </c:cat>
          <c:val>
            <c:numRef>
              <c:f>Лист1!$B$2:$B$13</c:f>
              <c:numCache>
                <c:formatCode>0%</c:formatCode>
                <c:ptCount val="12"/>
                <c:pt idx="0">
                  <c:v>1</c:v>
                </c:pt>
                <c:pt idx="1">
                  <c:v>1</c:v>
                </c:pt>
                <c:pt idx="2">
                  <c:v>0.99</c:v>
                </c:pt>
                <c:pt idx="3">
                  <c:v>0.99</c:v>
                </c:pt>
                <c:pt idx="4">
                  <c:v>0.98</c:v>
                </c:pt>
                <c:pt idx="5">
                  <c:v>0.97000000000000008</c:v>
                </c:pt>
                <c:pt idx="6">
                  <c:v>0.96000000000000008</c:v>
                </c:pt>
                <c:pt idx="7">
                  <c:v>0.95000000000000007</c:v>
                </c:pt>
                <c:pt idx="8">
                  <c:v>0.95000000000000007</c:v>
                </c:pt>
                <c:pt idx="9">
                  <c:v>0.9</c:v>
                </c:pt>
                <c:pt idx="10">
                  <c:v>0.88</c:v>
                </c:pt>
                <c:pt idx="11">
                  <c:v>0.8600000000000001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6-4505-4EC7-9AD3-204770833663}"/>
            </c:ext>
          </c:extLst>
        </c:ser>
        <c:axId val="107270144"/>
        <c:axId val="107271680"/>
      </c:barChart>
      <c:catAx>
        <c:axId val="107270144"/>
        <c:scaling>
          <c:orientation val="minMax"/>
        </c:scaling>
        <c:axPos val="b"/>
        <c:numFmt formatCode="General" sourceLinked="0"/>
        <c:tickLblPos val="nextTo"/>
        <c:crossAx val="107271680"/>
        <c:crosses val="autoZero"/>
        <c:auto val="1"/>
        <c:lblAlgn val="ctr"/>
        <c:lblOffset val="100"/>
      </c:catAx>
      <c:valAx>
        <c:axId val="107271680"/>
        <c:scaling>
          <c:orientation val="minMax"/>
        </c:scaling>
        <c:delete val="1"/>
        <c:axPos val="l"/>
        <c:majorGridlines/>
        <c:numFmt formatCode="0%" sourceLinked="1"/>
        <c:tickLblPos val="nextTo"/>
        <c:crossAx val="107270144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/>
      <c:barChart>
        <c:barDir val="col"/>
        <c:grouping val="clustered"/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dLbls>
            <c:dLbl>
              <c:idx val="0"/>
              <c:layout>
                <c:manualLayout>
                  <c:x val="0.35185185185186474"/>
                  <c:y val="-1.1224133123521584E-2"/>
                </c:manualLayout>
              </c:layout>
              <c:dLblPos val="outEnd"/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1B33-4A3F-AD06-48777CC66842}"/>
                </c:ext>
              </c:extLst>
            </c:dLbl>
            <c:dLbl>
              <c:idx val="1"/>
              <c:layout/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1B33-4A3F-AD06-48777CC66842}"/>
                </c:ext>
              </c:extLst>
            </c:dLbl>
            <c:dLbl>
              <c:idx val="2"/>
              <c:layout/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1B33-4A3F-AD06-48777CC66842}"/>
                </c:ext>
              </c:extLst>
            </c:dLbl>
            <c:dLbl>
              <c:idx val="3"/>
              <c:layout/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1B33-4A3F-AD06-48777CC66842}"/>
                </c:ext>
              </c:extLst>
            </c:dLbl>
            <c:dLbl>
              <c:idx val="4"/>
              <c:layout/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1B33-4A3F-AD06-48777CC66842}"/>
                </c:ext>
              </c:extLst>
            </c:dLbl>
            <c:dLbl>
              <c:idx val="5"/>
              <c:layout/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1B33-4A3F-AD06-48777CC66842}"/>
                </c:ext>
              </c:extLst>
            </c:dLbl>
            <c:dLbl>
              <c:idx val="6"/>
              <c:delete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1B33-4A3F-AD06-48777CC66842}"/>
                </c:ext>
              </c:extLst>
            </c:dLbl>
            <c:dLbl>
              <c:idx val="7"/>
              <c:layout/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1B33-4A3F-AD06-48777CC66842}"/>
                </c:ext>
              </c:extLst>
            </c:dLbl>
            <c:dLbl>
              <c:idx val="8"/>
              <c:delete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1B33-4A3F-AD06-48777CC66842}"/>
                </c:ext>
              </c:extLst>
            </c:dLbl>
            <c:dLbl>
              <c:idx val="9"/>
              <c:layout/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1B33-4A3F-AD06-48777CC66842}"/>
                </c:ext>
              </c:extLst>
            </c:dLbl>
            <c:dLbl>
              <c:idx val="10"/>
              <c:layout/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A-1B33-4A3F-AD06-48777CC66842}"/>
                </c:ext>
              </c:extLst>
            </c:dLbl>
            <c:dLbl>
              <c:idx val="11"/>
              <c:layout/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1B33-4A3F-AD06-48777CC66842}"/>
                </c:ext>
              </c:extLst>
            </c:dLbl>
            <c:dLbl>
              <c:idx val="12"/>
              <c:layout/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C-1B33-4A3F-AD06-48777CC66842}"/>
                </c:ext>
              </c:extLst>
            </c:dLbl>
            <c:dLbl>
              <c:idx val="13"/>
              <c:layout/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D-1B33-4A3F-AD06-48777CC66842}"/>
                </c:ext>
              </c:extLst>
            </c:dLbl>
            <c:dLbl>
              <c:idx val="14"/>
              <c:layout/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E-1B33-4A3F-AD06-48777CC66842}"/>
                </c:ext>
              </c:extLst>
            </c:dLbl>
            <c:dLbl>
              <c:idx val="15"/>
              <c:layout/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F-1B33-4A3F-AD06-48777CC66842}"/>
                </c:ext>
              </c:extLst>
            </c:dLbl>
            <c:dLbl>
              <c:idx val="16"/>
              <c:layout/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0-1B33-4A3F-AD06-48777CC66842}"/>
                </c:ext>
              </c:extLst>
            </c:dLbl>
            <c:dLbl>
              <c:idx val="17"/>
              <c:layout/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1-1B33-4A3F-AD06-48777CC66842}"/>
                </c:ext>
              </c:extLst>
            </c:dLbl>
            <c:dLbl>
              <c:idx val="18"/>
              <c:layout/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2-1B33-4A3F-AD06-48777CC66842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000"/>
                </a:pPr>
                <a:endParaRPr lang="ru-RU"/>
              </a:p>
            </c:txPr>
            <c:dLblPos val="outEnd"/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Лист1!$A$2:$A$23</c:f>
              <c:strCache>
                <c:ptCount val="21"/>
                <c:pt idx="0">
                  <c:v>Федотовская ООШ</c:v>
                </c:pt>
                <c:pt idx="1">
                  <c:v>Ст – Иштерякская ООШ</c:v>
                </c:pt>
                <c:pt idx="2">
                  <c:v>Куакбашская ООШ</c:v>
                </c:pt>
                <c:pt idx="3">
                  <c:v>Сугушлинская ООШ</c:v>
                </c:pt>
                <c:pt idx="4">
                  <c:v>Керлигачская ООШ</c:v>
                </c:pt>
                <c:pt idx="5">
                  <c:v>Н. -Чершелин. ш – дет. сад</c:v>
                </c:pt>
                <c:pt idx="6">
                  <c:v>Н.Серёжкинская ООШ</c:v>
                </c:pt>
                <c:pt idx="7">
                  <c:v>Каркалинская ООШ</c:v>
                </c:pt>
                <c:pt idx="8">
                  <c:v>Ивановская ООШ</c:v>
                </c:pt>
                <c:pt idx="9">
                  <c:v>Сарабикуловская ООШ</c:v>
                </c:pt>
                <c:pt idx="10">
                  <c:v>Тимяшевская СОШ</c:v>
                </c:pt>
                <c:pt idx="11">
                  <c:v>Старо - Кувакская СОШ</c:v>
                </c:pt>
                <c:pt idx="12">
                  <c:v>Н – Чершелинская ООШ</c:v>
                </c:pt>
                <c:pt idx="13">
                  <c:v>Новоиштирякская НШДС</c:v>
                </c:pt>
                <c:pt idx="14">
                  <c:v>Урдалинская ООШ</c:v>
                </c:pt>
                <c:pt idx="15">
                  <c:v>СОШ им. Горького</c:v>
                </c:pt>
                <c:pt idx="16">
                  <c:v>Шугуровская СОШ</c:v>
                </c:pt>
                <c:pt idx="17">
                  <c:v>Урмышлинская ООШ</c:v>
                </c:pt>
                <c:pt idx="18">
                  <c:v>Ст-Письмянская ООШ</c:v>
                </c:pt>
                <c:pt idx="19">
                  <c:v>Подлесная ООШ</c:v>
                </c:pt>
                <c:pt idx="20">
                  <c:v>Зай -Каратайская ООШ </c:v>
                </c:pt>
              </c:strCache>
            </c:strRef>
          </c:cat>
          <c:val>
            <c:numRef>
              <c:f>Лист1!$B$2:$B$23</c:f>
              <c:numCache>
                <c:formatCode>0%</c:formatCode>
                <c:ptCount val="22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  <c:pt idx="5">
                  <c:v>1</c:v>
                </c:pt>
                <c:pt idx="6">
                  <c:v>1</c:v>
                </c:pt>
                <c:pt idx="7">
                  <c:v>1</c:v>
                </c:pt>
                <c:pt idx="8">
                  <c:v>1</c:v>
                </c:pt>
                <c:pt idx="9">
                  <c:v>1</c:v>
                </c:pt>
                <c:pt idx="10">
                  <c:v>1</c:v>
                </c:pt>
                <c:pt idx="11">
                  <c:v>1</c:v>
                </c:pt>
                <c:pt idx="12">
                  <c:v>1</c:v>
                </c:pt>
                <c:pt idx="13">
                  <c:v>1</c:v>
                </c:pt>
                <c:pt idx="14">
                  <c:v>1</c:v>
                </c:pt>
                <c:pt idx="15">
                  <c:v>1</c:v>
                </c:pt>
                <c:pt idx="16">
                  <c:v>0.97000000000000008</c:v>
                </c:pt>
                <c:pt idx="17">
                  <c:v>0.88</c:v>
                </c:pt>
                <c:pt idx="18">
                  <c:v>0.8600000000000001</c:v>
                </c:pt>
                <c:pt idx="19">
                  <c:v>0.83000000000000007</c:v>
                </c:pt>
                <c:pt idx="20">
                  <c:v>0.75000000000000011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13-1B33-4A3F-AD06-48777CC66842}"/>
            </c:ext>
          </c:extLst>
        </c:ser>
        <c:axId val="107586688"/>
        <c:axId val="107588224"/>
      </c:barChart>
      <c:catAx>
        <c:axId val="107586688"/>
        <c:scaling>
          <c:orientation val="minMax"/>
        </c:scaling>
        <c:axPos val="b"/>
        <c:numFmt formatCode="General" sourceLinked="0"/>
        <c:tickLblPos val="nextTo"/>
        <c:txPr>
          <a:bodyPr/>
          <a:lstStyle/>
          <a:p>
            <a:pPr>
              <a:defRPr sz="1100"/>
            </a:pPr>
            <a:endParaRPr lang="ru-RU"/>
          </a:p>
        </c:txPr>
        <c:crossAx val="107588224"/>
        <c:crosses val="autoZero"/>
        <c:auto val="1"/>
        <c:lblAlgn val="ctr"/>
        <c:lblOffset val="100"/>
      </c:catAx>
      <c:valAx>
        <c:axId val="107588224"/>
        <c:scaling>
          <c:orientation val="minMax"/>
        </c:scaling>
        <c:delete val="1"/>
        <c:axPos val="l"/>
        <c:majorGridlines/>
        <c:numFmt formatCode="0%" sourceLinked="1"/>
        <c:tickLblPos val="nextTo"/>
        <c:crossAx val="107586688"/>
        <c:crosses val="autoZero"/>
        <c:crossBetween val="between"/>
      </c:valAx>
      <c:spPr>
        <a:ln>
          <a:noFill/>
        </a:ln>
      </c:spPr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>
        <c:manualLayout>
          <c:layoutTarget val="inner"/>
          <c:xMode val="edge"/>
          <c:yMode val="edge"/>
          <c:x val="5.7894491260487041E-2"/>
          <c:y val="1.6705265690640243E-2"/>
          <c:w val="0.93533311295216726"/>
          <c:h val="0.71363975336420205"/>
        </c:manualLayout>
      </c:layout>
      <c:barChart>
        <c:barDir val="col"/>
        <c:grouping val="clustered"/>
        <c:varyColors val="1"/>
        <c:ser>
          <c:idx val="0"/>
          <c:order val="0"/>
          <c:tx>
            <c:strRef>
              <c:f>Лист1!$B$1</c:f>
              <c:strCache>
                <c:ptCount val="1"/>
              </c:strCache>
            </c:strRef>
          </c:tx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200" b="1" spc="0"/>
                </a:pPr>
                <a:endParaRPr lang="ru-RU"/>
              </a:p>
            </c:txPr>
            <c:dLblPos val="outEnd"/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Лист1!$A$2:$A$13</c:f>
              <c:strCache>
                <c:ptCount val="12"/>
                <c:pt idx="0">
                  <c:v>СОШ №2</c:v>
                </c:pt>
                <c:pt idx="1">
                  <c:v>СОШ №10</c:v>
                </c:pt>
                <c:pt idx="2">
                  <c:v>СОШ №8</c:v>
                </c:pt>
                <c:pt idx="3">
                  <c:v>СОШ №4</c:v>
                </c:pt>
                <c:pt idx="4">
                  <c:v>СОШ №7</c:v>
                </c:pt>
                <c:pt idx="5">
                  <c:v>СОШ №13</c:v>
                </c:pt>
                <c:pt idx="6">
                  <c:v>СОШ №6</c:v>
                </c:pt>
                <c:pt idx="7">
                  <c:v>ООШ №1</c:v>
                </c:pt>
                <c:pt idx="8">
                  <c:v>Лицей №12</c:v>
                </c:pt>
                <c:pt idx="9">
                  <c:v>Гимназия №11</c:v>
                </c:pt>
                <c:pt idx="10">
                  <c:v>СОШ №3</c:v>
                </c:pt>
                <c:pt idx="11">
                  <c:v>СОШ №5</c:v>
                </c:pt>
              </c:strCache>
            </c:strRef>
          </c:cat>
          <c:val>
            <c:numRef>
              <c:f>Лист1!$B$2:$B$13</c:f>
              <c:numCache>
                <c:formatCode>0%</c:formatCode>
                <c:ptCount val="12"/>
                <c:pt idx="0">
                  <c:v>0.72000000000000008</c:v>
                </c:pt>
                <c:pt idx="1">
                  <c:v>0.72000000000000008</c:v>
                </c:pt>
                <c:pt idx="2">
                  <c:v>0.70000000000000007</c:v>
                </c:pt>
                <c:pt idx="3">
                  <c:v>0.68</c:v>
                </c:pt>
                <c:pt idx="4">
                  <c:v>0.65000000000000013</c:v>
                </c:pt>
                <c:pt idx="5">
                  <c:v>0.64000000000000012</c:v>
                </c:pt>
                <c:pt idx="6">
                  <c:v>0.62000000000000011</c:v>
                </c:pt>
                <c:pt idx="7">
                  <c:v>0.59</c:v>
                </c:pt>
                <c:pt idx="8">
                  <c:v>0.58000000000000007</c:v>
                </c:pt>
                <c:pt idx="9">
                  <c:v>0.56999999999999995</c:v>
                </c:pt>
                <c:pt idx="10">
                  <c:v>0.55000000000000004</c:v>
                </c:pt>
                <c:pt idx="11">
                  <c:v>0.48000000000000004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8D3A-45F5-B648-205929699B04}"/>
            </c:ext>
          </c:extLst>
        </c:ser>
        <c:axId val="107906944"/>
        <c:axId val="107908480"/>
      </c:barChart>
      <c:catAx>
        <c:axId val="107906944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sz="1400"/>
            </a:pPr>
            <a:endParaRPr lang="ru-RU"/>
          </a:p>
        </c:txPr>
        <c:crossAx val="107908480"/>
        <c:crosses val="autoZero"/>
        <c:auto val="1"/>
        <c:lblAlgn val="ctr"/>
        <c:lblOffset val="100"/>
      </c:catAx>
      <c:valAx>
        <c:axId val="107908480"/>
        <c:scaling>
          <c:orientation val="minMax"/>
        </c:scaling>
        <c:delete val="1"/>
        <c:axPos val="l"/>
        <c:majorGridlines/>
        <c:numFmt formatCode="0%" sourceLinked="1"/>
        <c:tickLblPos val="nextTo"/>
        <c:crossAx val="107906944"/>
        <c:crosses val="autoZero"/>
        <c:crossBetween val="between"/>
      </c:valAx>
      <c:spPr>
        <a:noFill/>
        <a:ln w="25400">
          <a:noFill/>
        </a:ln>
      </c:spPr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>
        <c:manualLayout>
          <c:layoutTarget val="inner"/>
          <c:xMode val="edge"/>
          <c:yMode val="edge"/>
          <c:x val="0.10125300909985943"/>
          <c:y val="0"/>
          <c:w val="0.88368963541755585"/>
          <c:h val="0.65947453611815143"/>
        </c:manualLayout>
      </c:layout>
      <c:barChart>
        <c:barDir val="col"/>
        <c:grouping val="clustered"/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dLbls>
            <c:dLbl>
              <c:idx val="1"/>
              <c:delete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983A-4C42-864F-BC9011199B64}"/>
                </c:ext>
              </c:extLst>
            </c:dLbl>
            <c:dLbl>
              <c:idx val="3"/>
              <c:layout/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983A-4C42-864F-BC9011199B64}"/>
                </c:ext>
              </c:extLst>
            </c:dLbl>
            <c:dLbl>
              <c:idx val="5"/>
              <c:layout/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983A-4C42-864F-BC9011199B64}"/>
                </c:ext>
              </c:extLst>
            </c:dLbl>
            <c:dLbl>
              <c:idx val="7"/>
              <c:layout/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983A-4C42-864F-BC9011199B64}"/>
                </c:ext>
              </c:extLst>
            </c:dLbl>
            <c:dLbl>
              <c:idx val="9"/>
              <c:layout/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983A-4C42-864F-BC9011199B64}"/>
                </c:ext>
              </c:extLst>
            </c:dLbl>
            <c:dLbl>
              <c:idx val="11"/>
              <c:layout/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983A-4C42-864F-BC9011199B64}"/>
                </c:ext>
              </c:extLst>
            </c:dLbl>
            <c:dLbl>
              <c:idx val="13"/>
              <c:layout/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983A-4C42-864F-BC9011199B64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/>
                </a:pPr>
                <a:endParaRPr lang="ru-RU"/>
              </a:p>
            </c:txPr>
            <c:dLblPos val="outEnd"/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Лист1!$A$2:$A$22</c:f>
              <c:strCache>
                <c:ptCount val="21"/>
                <c:pt idx="0">
                  <c:v>Федотовская ООШ</c:v>
                </c:pt>
                <c:pt idx="1">
                  <c:v>Н. -Чершелин. ш – дет. сад</c:v>
                </c:pt>
                <c:pt idx="2">
                  <c:v>Н.Серёжкинская ООШ</c:v>
                </c:pt>
                <c:pt idx="3">
                  <c:v>Новоиштирякская НШДС</c:v>
                </c:pt>
                <c:pt idx="4">
                  <c:v>Тимяшевская СОШ</c:v>
                </c:pt>
                <c:pt idx="5">
                  <c:v>Ст – Иштерякская ООШ</c:v>
                </c:pt>
                <c:pt idx="6">
                  <c:v>Шугуровская СОШ </c:v>
                </c:pt>
                <c:pt idx="7">
                  <c:v>Урдалинская ООШ </c:v>
                </c:pt>
                <c:pt idx="8">
                  <c:v>Н – Чершелинская ООШ</c:v>
                </c:pt>
                <c:pt idx="9">
                  <c:v>Керлигачская ООШ</c:v>
                </c:pt>
                <c:pt idx="10">
                  <c:v>Сарабикуловская ООШ</c:v>
                </c:pt>
                <c:pt idx="11">
                  <c:v>Каркалинская ООШ</c:v>
                </c:pt>
                <c:pt idx="12">
                  <c:v>Подлесная ООШ</c:v>
                </c:pt>
                <c:pt idx="13">
                  <c:v>Куакбашская ООШ</c:v>
                </c:pt>
                <c:pt idx="14">
                  <c:v>Зай -Каратайская ООШ </c:v>
                </c:pt>
                <c:pt idx="15">
                  <c:v>Старо - Кувакская СОШ</c:v>
                </c:pt>
                <c:pt idx="16">
                  <c:v>Сугушлинская ООШ</c:v>
                </c:pt>
                <c:pt idx="17">
                  <c:v>Ивановская ООШ</c:v>
                </c:pt>
                <c:pt idx="18">
                  <c:v>СОШ им. Горького</c:v>
                </c:pt>
                <c:pt idx="19">
                  <c:v>Урмышлинская ООШ</c:v>
                </c:pt>
                <c:pt idx="20">
                  <c:v>Ст-Письмянская ООШ</c:v>
                </c:pt>
              </c:strCache>
            </c:strRef>
          </c:cat>
          <c:val>
            <c:numRef>
              <c:f>Лист1!$B$2:$B$22</c:f>
              <c:numCache>
                <c:formatCode>0%</c:formatCode>
                <c:ptCount val="21"/>
                <c:pt idx="0">
                  <c:v>1</c:v>
                </c:pt>
                <c:pt idx="1">
                  <c:v>1</c:v>
                </c:pt>
                <c:pt idx="2">
                  <c:v>0.83000000000000007</c:v>
                </c:pt>
                <c:pt idx="3">
                  <c:v>0.75000000000000011</c:v>
                </c:pt>
                <c:pt idx="4">
                  <c:v>0.71000000000000008</c:v>
                </c:pt>
                <c:pt idx="5">
                  <c:v>0.71000000000000008</c:v>
                </c:pt>
                <c:pt idx="6">
                  <c:v>0.68</c:v>
                </c:pt>
                <c:pt idx="7">
                  <c:v>0.67000000000000015</c:v>
                </c:pt>
                <c:pt idx="8">
                  <c:v>0.67000000000000015</c:v>
                </c:pt>
                <c:pt idx="9">
                  <c:v>0.60000000000000009</c:v>
                </c:pt>
                <c:pt idx="10">
                  <c:v>0.60000000000000009</c:v>
                </c:pt>
                <c:pt idx="11">
                  <c:v>0.60000000000000009</c:v>
                </c:pt>
                <c:pt idx="12">
                  <c:v>0.58000000000000007</c:v>
                </c:pt>
                <c:pt idx="13">
                  <c:v>0.55000000000000004</c:v>
                </c:pt>
                <c:pt idx="14">
                  <c:v>0.5</c:v>
                </c:pt>
                <c:pt idx="15">
                  <c:v>0.5</c:v>
                </c:pt>
                <c:pt idx="16">
                  <c:v>0.5</c:v>
                </c:pt>
                <c:pt idx="17">
                  <c:v>0.5</c:v>
                </c:pt>
                <c:pt idx="18">
                  <c:v>0.45</c:v>
                </c:pt>
                <c:pt idx="19">
                  <c:v>0.38000000000000006</c:v>
                </c:pt>
                <c:pt idx="20">
                  <c:v>0.29000000000000004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7-983A-4C42-864F-BC9011199B64}"/>
            </c:ext>
          </c:extLst>
        </c:ser>
        <c:dLbls>
          <c:showVal val="1"/>
        </c:dLbls>
        <c:axId val="108090496"/>
        <c:axId val="108092032"/>
      </c:barChart>
      <c:catAx>
        <c:axId val="108090496"/>
        <c:scaling>
          <c:orientation val="minMax"/>
        </c:scaling>
        <c:axPos val="b"/>
        <c:numFmt formatCode="General" sourceLinked="0"/>
        <c:tickLblPos val="nextTo"/>
        <c:txPr>
          <a:bodyPr/>
          <a:lstStyle/>
          <a:p>
            <a:pPr>
              <a:defRPr sz="1100"/>
            </a:pPr>
            <a:endParaRPr lang="ru-RU"/>
          </a:p>
        </c:txPr>
        <c:crossAx val="108092032"/>
        <c:crosses val="autoZero"/>
        <c:auto val="1"/>
        <c:lblAlgn val="ctr"/>
        <c:lblOffset val="100"/>
      </c:catAx>
      <c:valAx>
        <c:axId val="108092032"/>
        <c:scaling>
          <c:orientation val="minMax"/>
        </c:scaling>
        <c:delete val="1"/>
        <c:axPos val="l"/>
        <c:majorGridlines/>
        <c:numFmt formatCode="0%" sourceLinked="1"/>
        <c:tickLblPos val="nextTo"/>
        <c:crossAx val="108090496"/>
        <c:crosses val="autoZero"/>
        <c:crossBetween val="between"/>
      </c:valAx>
      <c:spPr>
        <a:ln>
          <a:noFill/>
        </a:ln>
      </c:spPr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  <c:userShapes r:id="rId2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/>
      <c:barChart>
        <c:barDir val="col"/>
        <c:grouping val="clustered"/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dLbls>
            <c:dLbl>
              <c:idx val="0"/>
              <c:layout/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0219-4097-83D5-585CCBB8AB85}"/>
                </c:ext>
              </c:extLst>
            </c:dLbl>
            <c:dLbl>
              <c:idx val="1"/>
              <c:layout/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0219-4097-83D5-585CCBB8AB85}"/>
                </c:ext>
              </c:extLst>
            </c:dLbl>
            <c:dLbl>
              <c:idx val="2"/>
              <c:layout/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0219-4097-83D5-585CCBB8AB85}"/>
                </c:ext>
              </c:extLst>
            </c:dLbl>
            <c:dLbl>
              <c:idx val="4"/>
              <c:layout/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0219-4097-83D5-585CCBB8AB85}"/>
                </c:ext>
              </c:extLst>
            </c:dLbl>
            <c:dLbl>
              <c:idx val="5"/>
              <c:layout/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0219-4097-83D5-585CCBB8AB85}"/>
                </c:ext>
              </c:extLst>
            </c:dLbl>
            <c:dLbl>
              <c:idx val="6"/>
              <c:layout/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0219-4097-83D5-585CCBB8AB85}"/>
                </c:ext>
              </c:extLst>
            </c:dLbl>
            <c:spPr>
              <a:noFill/>
              <a:ln>
                <a:noFill/>
              </a:ln>
              <a:effectLst/>
            </c:spPr>
            <c:dLblPos val="outEnd"/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Лист1!$A$2:$A$13</c:f>
              <c:strCache>
                <c:ptCount val="12"/>
                <c:pt idx="0">
                  <c:v>СОШ №6</c:v>
                </c:pt>
                <c:pt idx="1">
                  <c:v>СОШ №2</c:v>
                </c:pt>
                <c:pt idx="2">
                  <c:v>СОШ №13</c:v>
                </c:pt>
                <c:pt idx="3">
                  <c:v>ООШ №1</c:v>
                </c:pt>
                <c:pt idx="4">
                  <c:v>СОШ №3</c:v>
                </c:pt>
                <c:pt idx="5">
                  <c:v>СОШ №10</c:v>
                </c:pt>
                <c:pt idx="6">
                  <c:v>СОШ №4</c:v>
                </c:pt>
                <c:pt idx="7">
                  <c:v>СОШ №5</c:v>
                </c:pt>
                <c:pt idx="8">
                  <c:v>СОШ №8</c:v>
                </c:pt>
                <c:pt idx="9">
                  <c:v>Лицей №12</c:v>
                </c:pt>
                <c:pt idx="10">
                  <c:v>СОШ №7</c:v>
                </c:pt>
                <c:pt idx="11">
                  <c:v>Гимназия №11</c:v>
                </c:pt>
              </c:strCache>
            </c:strRef>
          </c:cat>
          <c:val>
            <c:numRef>
              <c:f>Лист1!$B$2:$B$13</c:f>
              <c:numCache>
                <c:formatCode>0%</c:formatCode>
                <c:ptCount val="12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  <c:pt idx="5">
                  <c:v>1</c:v>
                </c:pt>
                <c:pt idx="6">
                  <c:v>1</c:v>
                </c:pt>
                <c:pt idx="7">
                  <c:v>1</c:v>
                </c:pt>
                <c:pt idx="8">
                  <c:v>1</c:v>
                </c:pt>
                <c:pt idx="9">
                  <c:v>1</c:v>
                </c:pt>
                <c:pt idx="10">
                  <c:v>1</c:v>
                </c:pt>
                <c:pt idx="11">
                  <c:v>0.96000000000000008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6-0219-4097-83D5-585CCBB8AB85}"/>
            </c:ext>
          </c:extLst>
        </c:ser>
        <c:axId val="108282624"/>
        <c:axId val="108284160"/>
      </c:barChart>
      <c:catAx>
        <c:axId val="108282624"/>
        <c:scaling>
          <c:orientation val="minMax"/>
        </c:scaling>
        <c:axPos val="b"/>
        <c:numFmt formatCode="General" sourceLinked="0"/>
        <c:tickLblPos val="nextTo"/>
        <c:crossAx val="108284160"/>
        <c:crosses val="autoZero"/>
        <c:auto val="1"/>
        <c:lblAlgn val="ctr"/>
        <c:lblOffset val="100"/>
      </c:catAx>
      <c:valAx>
        <c:axId val="108284160"/>
        <c:scaling>
          <c:orientation val="minMax"/>
        </c:scaling>
        <c:delete val="1"/>
        <c:axPos val="l"/>
        <c:majorGridlines/>
        <c:numFmt formatCode="0%" sourceLinked="1"/>
        <c:tickLblPos val="nextTo"/>
        <c:crossAx val="108282624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</cdr:x>
      <cdr:y>0</cdr:y>
    </cdr:from>
    <cdr:to>
      <cdr:x>0.16006</cdr:x>
      <cdr:y>0.07581</cdr:y>
    </cdr:to>
    <cdr:sp macro="" textlink="">
      <cdr:nvSpPr>
        <cdr:cNvPr id="2" name="TextBox 12"/>
        <cdr:cNvSpPr txBox="1"/>
      </cdr:nvSpPr>
      <cdr:spPr>
        <a:xfrm xmlns:a="http://schemas.openxmlformats.org/drawingml/2006/main">
          <a:off x="0" y="0"/>
          <a:ext cx="1350050" cy="369332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none" rtlCol="0">
          <a:spAutoFit/>
        </a:bodyPr>
        <a:lstStyle xmlns:a="http://schemas.openxmlformats.org/drawingml/2006/main">
          <a:defPPr>
            <a:defRPr lang="ru-RU"/>
          </a:defPPr>
          <a:lvl1pPr marL="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1pPr>
          <a:lvl2pPr marL="4572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2pPr>
          <a:lvl3pPr marL="9144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3pPr>
          <a:lvl4pPr marL="13716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4pPr>
          <a:lvl5pPr marL="18288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5pPr>
          <a:lvl6pPr marL="22860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6pPr>
          <a:lvl7pPr marL="27432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7pPr>
          <a:lvl8pPr marL="32004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8pPr>
          <a:lvl9pPr marL="36576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9pPr>
        </a:lstStyle>
        <a:p xmlns:a="http://schemas.openxmlformats.org/drawingml/2006/main">
          <a:r>
            <a:rPr lang="ru-RU" b="1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rPr>
            <a:t>ЛМР –70%</a:t>
          </a:r>
          <a:endParaRPr lang="ru-RU" b="1" dirty="0">
            <a:solidFill>
              <a:srgbClr val="0070C0"/>
            </a:solidFill>
            <a:latin typeface="Times New Roman" pitchFamily="18" charset="0"/>
            <a:cs typeface="Times New Roman" pitchFamily="18" charset="0"/>
          </a:endParaRPr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0.72897</cdr:x>
      <cdr:y>0</cdr:y>
    </cdr:from>
    <cdr:to>
      <cdr:x>0.92378</cdr:x>
      <cdr:y>0.07581</cdr:y>
    </cdr:to>
    <cdr:sp macro="" textlink="">
      <cdr:nvSpPr>
        <cdr:cNvPr id="2" name="TextBox 12"/>
        <cdr:cNvSpPr txBox="1"/>
      </cdr:nvSpPr>
      <cdr:spPr>
        <a:xfrm xmlns:a="http://schemas.openxmlformats.org/drawingml/2006/main">
          <a:off x="6148432" y="0"/>
          <a:ext cx="1643074" cy="369332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rtlCol="0">
          <a:spAutoFit/>
        </a:bodyPr>
        <a:lstStyle xmlns:a="http://schemas.openxmlformats.org/drawingml/2006/main">
          <a:defPPr>
            <a:defRPr lang="ru-RU"/>
          </a:defPPr>
          <a:lvl1pPr marL="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1pPr>
          <a:lvl2pPr marL="4572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2pPr>
          <a:lvl3pPr marL="9144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3pPr>
          <a:lvl4pPr marL="13716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4pPr>
          <a:lvl5pPr marL="18288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5pPr>
          <a:lvl6pPr marL="22860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6pPr>
          <a:lvl7pPr marL="27432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7pPr>
          <a:lvl8pPr marL="32004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8pPr>
          <a:lvl9pPr marL="36576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9pPr>
        </a:lstStyle>
        <a:p xmlns:a="http://schemas.openxmlformats.org/drawingml/2006/main">
          <a:r>
            <a:rPr lang="ru-RU" b="1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rPr>
            <a:t>ЛМР –64%</a:t>
          </a:r>
          <a:endParaRPr lang="ru-RU" b="1" dirty="0">
            <a:solidFill>
              <a:srgbClr val="0070C0"/>
            </a:solidFill>
            <a:latin typeface="Times New Roman" pitchFamily="18" charset="0"/>
            <a:cs typeface="Times New Roman" pitchFamily="18" charset="0"/>
          </a:endParaRPr>
        </a:p>
      </cdr:txBody>
    </cdr:sp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0.72897</cdr:x>
      <cdr:y>0</cdr:y>
    </cdr:from>
    <cdr:to>
      <cdr:x>0.92378</cdr:x>
      <cdr:y>0.07581</cdr:y>
    </cdr:to>
    <cdr:sp macro="" textlink="">
      <cdr:nvSpPr>
        <cdr:cNvPr id="2" name="TextBox 12"/>
        <cdr:cNvSpPr txBox="1"/>
      </cdr:nvSpPr>
      <cdr:spPr>
        <a:xfrm xmlns:a="http://schemas.openxmlformats.org/drawingml/2006/main">
          <a:off x="6148432" y="0"/>
          <a:ext cx="1643074" cy="369332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rtlCol="0">
          <a:spAutoFit/>
        </a:bodyPr>
        <a:lstStyle xmlns:a="http://schemas.openxmlformats.org/drawingml/2006/main">
          <a:defPPr>
            <a:defRPr lang="ru-RU"/>
          </a:defPPr>
          <a:lvl1pPr marL="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1pPr>
          <a:lvl2pPr marL="4572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2pPr>
          <a:lvl3pPr marL="9144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3pPr>
          <a:lvl4pPr marL="13716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4pPr>
          <a:lvl5pPr marL="18288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5pPr>
          <a:lvl6pPr marL="22860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6pPr>
          <a:lvl7pPr marL="27432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7pPr>
          <a:lvl8pPr marL="32004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8pPr>
          <a:lvl9pPr marL="36576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9pPr>
        </a:lstStyle>
        <a:p xmlns:a="http://schemas.openxmlformats.org/drawingml/2006/main">
          <a:r>
            <a:rPr lang="ru-RU" b="1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rPr>
            <a:t>ЛМР –79,4%</a:t>
          </a:r>
          <a:endParaRPr lang="ru-RU" b="1" dirty="0">
            <a:solidFill>
              <a:srgbClr val="0070C0"/>
            </a:solidFill>
            <a:latin typeface="Times New Roman" pitchFamily="18" charset="0"/>
            <a:cs typeface="Times New Roman" pitchFamily="18" charset="0"/>
          </a:endParaRP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C5DDCDD-1B47-4E7C-A5EE-E2E7F95CB9A6}" type="datetimeFigureOut">
              <a:rPr lang="ru-RU" smtClean="0"/>
              <a:pPr/>
              <a:t>26.12.2018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4222C0A-A66C-4230-82CD-F639202474B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222C0A-A66C-4230-82CD-F639202474BE}" type="slidenum">
              <a:rPr lang="ru-RU" smtClean="0"/>
              <a:pPr/>
              <a:t>24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D94FD8-3931-4E37-A4D3-6773E929C542}" type="datetimeFigureOut">
              <a:rPr lang="ru-RU" smtClean="0"/>
              <a:pPr/>
              <a:t>26.12.2018</a:t>
            </a:fld>
            <a:endParaRPr lang="ru-RU" dirty="0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27BF13-6631-4395-9B2B-120E5F056ADE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D94FD8-3931-4E37-A4D3-6773E929C542}" type="datetimeFigureOut">
              <a:rPr lang="ru-RU" smtClean="0"/>
              <a:pPr/>
              <a:t>26.12.2018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27BF13-6631-4395-9B2B-120E5F056AD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D94FD8-3931-4E37-A4D3-6773E929C542}" type="datetimeFigureOut">
              <a:rPr lang="ru-RU" smtClean="0"/>
              <a:pPr/>
              <a:t>26.12.2018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27BF13-6631-4395-9B2B-120E5F056AD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D94FD8-3931-4E37-A4D3-6773E929C542}" type="datetimeFigureOut">
              <a:rPr lang="ru-RU" smtClean="0"/>
              <a:pPr/>
              <a:t>26.12.2018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27BF13-6631-4395-9B2B-120E5F056AD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D94FD8-3931-4E37-A4D3-6773E929C542}" type="datetimeFigureOut">
              <a:rPr lang="ru-RU" smtClean="0"/>
              <a:pPr/>
              <a:t>26.12.2018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27BF13-6631-4395-9B2B-120E5F056ADE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D94FD8-3931-4E37-A4D3-6773E929C542}" type="datetimeFigureOut">
              <a:rPr lang="ru-RU" smtClean="0"/>
              <a:pPr/>
              <a:t>26.12.2018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27BF13-6631-4395-9B2B-120E5F056AD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D94FD8-3931-4E37-A4D3-6773E929C542}" type="datetimeFigureOut">
              <a:rPr lang="ru-RU" smtClean="0"/>
              <a:pPr/>
              <a:t>26.12.2018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27BF13-6631-4395-9B2B-120E5F056AD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D94FD8-3931-4E37-A4D3-6773E929C542}" type="datetimeFigureOut">
              <a:rPr lang="ru-RU" smtClean="0"/>
              <a:pPr/>
              <a:t>26.12.2018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27BF13-6631-4395-9B2B-120E5F056AD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D94FD8-3931-4E37-A4D3-6773E929C542}" type="datetimeFigureOut">
              <a:rPr lang="ru-RU" smtClean="0"/>
              <a:pPr/>
              <a:t>26.12.2018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27BF13-6631-4395-9B2B-120E5F056ADE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D94FD8-3931-4E37-A4D3-6773E929C542}" type="datetimeFigureOut">
              <a:rPr lang="ru-RU" smtClean="0"/>
              <a:pPr/>
              <a:t>26.12.2018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27BF13-6631-4395-9B2B-120E5F056AD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D94FD8-3931-4E37-A4D3-6773E929C542}" type="datetimeFigureOut">
              <a:rPr lang="ru-RU" smtClean="0"/>
              <a:pPr/>
              <a:t>26.12.2018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27BF13-6631-4395-9B2B-120E5F056ADE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/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dirty="0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22D94FD8-3931-4E37-A4D3-6773E929C542}" type="datetimeFigureOut">
              <a:rPr lang="ru-RU" smtClean="0"/>
              <a:pPr/>
              <a:t>26.12.2018</a:t>
            </a:fld>
            <a:endParaRPr lang="ru-RU" dirty="0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 dirty="0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1A27BF13-6631-4395-9B2B-120E5F056ADE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71538" y="0"/>
            <a:ext cx="8072462" cy="3643314"/>
          </a:xfrm>
        </p:spPr>
        <p:txBody>
          <a:bodyPr>
            <a:normAutofit fontScale="90000"/>
          </a:bodyPr>
          <a:lstStyle/>
          <a:p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Результаты полугодовых проверочных работ учащихся 4 классов 2018-2019 учебного года </a:t>
            </a: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643438" y="4071942"/>
            <a:ext cx="4328485" cy="633541"/>
          </a:xfrm>
        </p:spPr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1643042" y="-3857676"/>
            <a:ext cx="7143800" cy="4572032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              </a:t>
            </a:r>
            <a:r>
              <a:rPr lang="ru-RU" sz="32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Русский язык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	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1500166" y="785794"/>
            <a:ext cx="7478078" cy="2466980"/>
          </a:xfrm>
        </p:spPr>
        <p:txBody>
          <a:bodyPr>
            <a:no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Всего учащихся по муниципальному району –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917</a:t>
            </a:r>
          </a:p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Приняли участие –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874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(95%)</a:t>
            </a:r>
          </a:p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«5»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163 (19%)               </a:t>
            </a:r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( 24,3%)</a:t>
            </a:r>
          </a:p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«4»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396(45%)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               </a:t>
            </a:r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(45,2%)</a:t>
            </a:r>
          </a:p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«3»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284 (32%)                </a:t>
            </a:r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(26,5%)</a:t>
            </a:r>
          </a:p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«2»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- 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31 (</a:t>
            </a: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%)                   </a:t>
            </a:r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(4%)</a:t>
            </a:r>
          </a:p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Успеваемость –  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96%                </a:t>
            </a:r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96%</a:t>
            </a:r>
            <a:endParaRPr lang="ru-RU" sz="3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Качество знаний – 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64%            </a:t>
            </a:r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69,5%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           </a:t>
            </a:r>
            <a:endParaRPr lang="ru-RU" sz="32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Средняя оценка –   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3,8              </a:t>
            </a:r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3,9 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         </a:t>
            </a:r>
            <a:endParaRPr lang="ru-RU" sz="32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00166" y="-142900"/>
            <a:ext cx="7498080" cy="1143000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Успеваемость по городским школам</a:t>
            </a:r>
            <a:endParaRPr lang="ru-RU" sz="32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1952062478"/>
              </p:ext>
            </p:extLst>
          </p:nvPr>
        </p:nvGraphicFramePr>
        <p:xfrm>
          <a:off x="1435100" y="1447800"/>
          <a:ext cx="7499350" cy="4800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435608" y="-142900"/>
            <a:ext cx="7498080" cy="1560538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Успеваемость по сельским школам</a:t>
            </a:r>
            <a:endParaRPr lang="ru-RU" sz="32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2820395341"/>
              </p:ext>
            </p:extLst>
          </p:nvPr>
        </p:nvGraphicFramePr>
        <p:xfrm>
          <a:off x="500034" y="1447800"/>
          <a:ext cx="8824494" cy="4800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Прямая соединительная линия 6"/>
          <p:cNvCxnSpPr/>
          <p:nvPr/>
        </p:nvCxnSpPr>
        <p:spPr>
          <a:xfrm>
            <a:off x="1285852" y="1785926"/>
            <a:ext cx="7715304" cy="1588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 rot="16200000" flipV="1">
            <a:off x="7571553" y="2142273"/>
            <a:ext cx="73124" cy="71438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-214338"/>
            <a:ext cx="7498080" cy="1631976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Качество знаний по городским школам</a:t>
            </a:r>
            <a:endParaRPr lang="ru-RU" sz="32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4114733394"/>
              </p:ext>
            </p:extLst>
          </p:nvPr>
        </p:nvGraphicFramePr>
        <p:xfrm>
          <a:off x="1500166" y="1142984"/>
          <a:ext cx="7500990" cy="401478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3" name="TextBox 12"/>
          <p:cNvSpPr txBox="1"/>
          <p:nvPr/>
        </p:nvSpPr>
        <p:spPr>
          <a:xfrm>
            <a:off x="7630444" y="1214422"/>
            <a:ext cx="14077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ЛМР – 64%</a:t>
            </a:r>
            <a:endParaRPr lang="ru-RU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435608" y="-142900"/>
            <a:ext cx="7498080" cy="1560538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Качество знаний по сельским школам</a:t>
            </a:r>
            <a:endParaRPr lang="ru-RU" sz="32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3668004981"/>
              </p:ext>
            </p:extLst>
          </p:nvPr>
        </p:nvGraphicFramePr>
        <p:xfrm>
          <a:off x="709584" y="928670"/>
          <a:ext cx="8434416" cy="48720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cxnSp>
        <p:nvCxnSpPr>
          <p:cNvPr id="6" name="Прямая соединительная линия 5"/>
          <p:cNvCxnSpPr/>
          <p:nvPr/>
        </p:nvCxnSpPr>
        <p:spPr>
          <a:xfrm flipV="1">
            <a:off x="714348" y="2428868"/>
            <a:ext cx="8429652" cy="71438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796908"/>
          </a:xfrm>
        </p:spPr>
        <p:txBody>
          <a:bodyPr>
            <a:normAutofit/>
          </a:bodyPr>
          <a:lstStyle/>
          <a:p>
            <a:r>
              <a:rPr lang="ru-RU" sz="40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       </a:t>
            </a:r>
            <a:r>
              <a:rPr lang="ru-RU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Выполнение заданий   </a:t>
            </a:r>
            <a:endParaRPr lang="ru-RU" sz="32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357290" y="1428736"/>
          <a:ext cx="7500990" cy="4206240"/>
        </p:xfrm>
        <a:graphic>
          <a:graphicData uri="http://schemas.openxmlformats.org/drawingml/2006/table">
            <a:tbl>
              <a:tblPr/>
              <a:tblGrid>
                <a:gridCol w="5072098"/>
                <a:gridCol w="2428892"/>
              </a:tblGrid>
              <a:tr h="642942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Допущенные ошибки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Количество</a:t>
                      </a:r>
                      <a:r>
                        <a:rPr lang="ru-RU" sz="2000" b="1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несправившихся учащихся -%</a:t>
                      </a:r>
                      <a:endParaRPr lang="ru-RU" sz="20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558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Безударные гласные, проверяемые ударением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27%</a:t>
                      </a:r>
                      <a:endParaRPr lang="ru-RU" sz="20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558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Безударные гласные,  не проверяемые ударением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22%</a:t>
                      </a:r>
                      <a:endParaRPr lang="ru-RU" sz="20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558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Пропуск и замена букв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18%</a:t>
                      </a:r>
                      <a:endParaRPr lang="ru-RU" sz="20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558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Грамматические задания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2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558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Определение склонения и падежей имен существительных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42%</a:t>
                      </a:r>
                      <a:endParaRPr lang="ru-RU" sz="20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558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Ударение в словах множественного числа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38%</a:t>
                      </a:r>
                      <a:endParaRPr lang="ru-RU" sz="20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728" y="-214338"/>
            <a:ext cx="7498080" cy="1143000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28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Выводы:</a:t>
            </a:r>
            <a:endParaRPr lang="ru-RU" sz="2800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728" y="714356"/>
            <a:ext cx="7498080" cy="5300666"/>
          </a:xfrm>
        </p:spPr>
        <p:txBody>
          <a:bodyPr>
            <a:normAutofit/>
          </a:bodyPr>
          <a:lstStyle/>
          <a:p>
            <a:pPr marL="596646" lvl="0" indent="-514350" algn="just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1. Результаты  полугодовых проверочных работ по русскому языку в 4  классах считать удовлетворительными, показатели успеваемости недостаточными.</a:t>
            </a:r>
          </a:p>
          <a:p>
            <a:pPr marL="596646" lvl="0" indent="-514350" algn="just">
              <a:buNone/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596646" lvl="0" indent="-514350" algn="just">
              <a:buNone/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4414" y="-428652"/>
            <a:ext cx="7719274" cy="1357322"/>
          </a:xfrm>
        </p:spPr>
        <p:txBody>
          <a:bodyPr>
            <a:normAutofit/>
          </a:bodyPr>
          <a:lstStyle/>
          <a:p>
            <a:endParaRPr lang="ru-RU" sz="20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00100" y="428604"/>
            <a:ext cx="8001056" cy="5500726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1800" b="1" dirty="0" smtClean="0">
                <a:solidFill>
                  <a:srgbClr val="C00000"/>
                </a:solidFill>
              </a:rPr>
              <a:t> </a:t>
            </a:r>
            <a:r>
              <a:rPr lang="ru-RU" sz="28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2800" i="1" dirty="0" smtClean="0">
                <a:solidFill>
                  <a:srgbClr val="0070C0"/>
                </a:solidFill>
              </a:rPr>
              <a:t>.  </a:t>
            </a:r>
            <a:r>
              <a:rPr lang="ru-RU" sz="28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Рекомендации руководителям: </a:t>
            </a: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 -  на заседаниях ШМО проанализировать результаты проверочных работ по русскому языку и  запланировать систему мер, направленных на улучшение и стабилизацию результатов учащихся в течение года;</a:t>
            </a: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- организовать работу учителей по устранению выявленных пробелов в знаниях учащихся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(срок: систематически)</a:t>
            </a:r>
          </a:p>
          <a:p>
            <a:pPr marL="596646" indent="-514350">
              <a:buNone/>
            </a:pPr>
            <a:r>
              <a:rPr lang="ru-RU" sz="28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2800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8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Рекомендации учителям: </a:t>
            </a:r>
          </a:p>
          <a:p>
            <a:pPr marL="596646" indent="-514350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- с целью ликвидации пробелов в знаниях организовать работу с учащимися по индивидуальным планам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(срок</a:t>
            </a:r>
            <a:r>
              <a:rPr lang="ru-RU" sz="2400" b="1" smtClean="0">
                <a:latin typeface="Times New Roman" pitchFamily="18" charset="0"/>
                <a:cs typeface="Times New Roman" pitchFamily="18" charset="0"/>
              </a:rPr>
              <a:t>: систематически)</a:t>
            </a:r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marL="596646" indent="-514350">
              <a:buNone/>
            </a:pPr>
            <a:endParaRPr lang="ru-RU" sz="18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728" y="0"/>
            <a:ext cx="7498080" cy="4800600"/>
          </a:xfrm>
        </p:spPr>
        <p:txBody>
          <a:bodyPr>
            <a:normAutofit fontScale="25000" lnSpcReduction="20000"/>
          </a:bodyPr>
          <a:lstStyle/>
          <a:p>
            <a:pPr lvl="3">
              <a:buNone/>
            </a:pPr>
            <a:endParaRPr lang="ru-RU" sz="14400" b="1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lvl="3">
              <a:buNone/>
            </a:pPr>
            <a:r>
              <a:rPr lang="ru-RU" sz="144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Окружающий мир</a:t>
            </a:r>
          </a:p>
          <a:p>
            <a:pPr lvl="3">
              <a:buNone/>
            </a:pPr>
            <a:endParaRPr lang="ru-RU" sz="4400" b="1" i="1" dirty="0" smtClean="0"/>
          </a:p>
          <a:p>
            <a:pPr>
              <a:buNone/>
            </a:pPr>
            <a:r>
              <a:rPr lang="ru-RU" sz="11200" i="1" dirty="0" smtClean="0">
                <a:latin typeface="Times New Roman" pitchFamily="18" charset="0"/>
                <a:cs typeface="Times New Roman" pitchFamily="18" charset="0"/>
              </a:rPr>
              <a:t>   </a:t>
            </a:r>
          </a:p>
          <a:p>
            <a:pPr>
              <a:buNone/>
            </a:pPr>
            <a:r>
              <a:rPr lang="ru-RU" sz="12800" dirty="0" smtClean="0">
                <a:latin typeface="Times New Roman" pitchFamily="18" charset="0"/>
                <a:cs typeface="Times New Roman" pitchFamily="18" charset="0"/>
              </a:rPr>
              <a:t>Всего учащихся </a:t>
            </a:r>
            <a:r>
              <a:rPr lang="ru-RU" sz="12800" b="1" dirty="0" smtClean="0">
                <a:latin typeface="Times New Roman" pitchFamily="18" charset="0"/>
                <a:cs typeface="Times New Roman" pitchFamily="18" charset="0"/>
              </a:rPr>
              <a:t>– 917</a:t>
            </a:r>
          </a:p>
          <a:p>
            <a:pPr>
              <a:buNone/>
            </a:pPr>
            <a:r>
              <a:rPr lang="ru-RU" sz="12800" dirty="0" smtClean="0">
                <a:latin typeface="Times New Roman" pitchFamily="18" charset="0"/>
                <a:cs typeface="Times New Roman" pitchFamily="18" charset="0"/>
              </a:rPr>
              <a:t>Приняли участие </a:t>
            </a:r>
            <a:r>
              <a:rPr lang="ru-RU" sz="12800" b="1" dirty="0" smtClean="0">
                <a:latin typeface="Times New Roman" pitchFamily="18" charset="0"/>
                <a:cs typeface="Times New Roman" pitchFamily="18" charset="0"/>
              </a:rPr>
              <a:t>– 870 (</a:t>
            </a:r>
            <a:r>
              <a:rPr lang="ru-RU" sz="12800" dirty="0" smtClean="0">
                <a:latin typeface="Times New Roman" pitchFamily="18" charset="0"/>
                <a:cs typeface="Times New Roman" pitchFamily="18" charset="0"/>
              </a:rPr>
              <a:t>95%)</a:t>
            </a:r>
          </a:p>
          <a:p>
            <a:pPr>
              <a:buNone/>
            </a:pPr>
            <a:r>
              <a:rPr lang="ru-RU" sz="12800" b="1" dirty="0" smtClean="0">
                <a:latin typeface="Times New Roman" pitchFamily="18" charset="0"/>
                <a:cs typeface="Times New Roman" pitchFamily="18" charset="0"/>
              </a:rPr>
              <a:t>«5» -  257(30%)                  </a:t>
            </a:r>
            <a:r>
              <a:rPr lang="ru-RU" sz="1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(31%) </a:t>
            </a:r>
          </a:p>
          <a:p>
            <a:pPr>
              <a:buNone/>
            </a:pPr>
            <a:r>
              <a:rPr lang="ru-RU" sz="12800" b="1" dirty="0" smtClean="0">
                <a:latin typeface="Times New Roman" pitchFamily="18" charset="0"/>
                <a:cs typeface="Times New Roman" pitchFamily="18" charset="0"/>
              </a:rPr>
              <a:t>«4» -  434 (50%)                 </a:t>
            </a:r>
            <a:r>
              <a:rPr lang="ru-RU" sz="1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(52,5%)</a:t>
            </a:r>
          </a:p>
          <a:p>
            <a:pPr>
              <a:buNone/>
            </a:pPr>
            <a:r>
              <a:rPr lang="ru-RU" sz="12800" b="1" dirty="0" smtClean="0">
                <a:latin typeface="Times New Roman" pitchFamily="18" charset="0"/>
                <a:cs typeface="Times New Roman" pitchFamily="18" charset="0"/>
              </a:rPr>
              <a:t>«3» -   176 (19,7%)             </a:t>
            </a:r>
            <a:r>
              <a:rPr lang="ru-RU" sz="1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(16%)               </a:t>
            </a:r>
          </a:p>
          <a:p>
            <a:pPr>
              <a:buNone/>
            </a:pPr>
            <a:r>
              <a:rPr lang="ru-RU" sz="12800" b="1" dirty="0" smtClean="0">
                <a:latin typeface="Times New Roman" pitchFamily="18" charset="0"/>
                <a:cs typeface="Times New Roman" pitchFamily="18" charset="0"/>
              </a:rPr>
              <a:t>«2» </a:t>
            </a:r>
            <a:r>
              <a:rPr lang="ru-RU" sz="12800" dirty="0" smtClean="0">
                <a:latin typeface="Times New Roman" pitchFamily="18" charset="0"/>
                <a:cs typeface="Times New Roman" pitchFamily="18" charset="0"/>
              </a:rPr>
              <a:t>–  </a:t>
            </a:r>
            <a:r>
              <a:rPr lang="ru-RU" sz="12800" b="1" dirty="0" smtClean="0">
                <a:latin typeface="Times New Roman" pitchFamily="18" charset="0"/>
                <a:cs typeface="Times New Roman" pitchFamily="18" charset="0"/>
              </a:rPr>
              <a:t>3 (0,3%)                    </a:t>
            </a:r>
            <a:r>
              <a:rPr lang="ru-RU" sz="1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(0,5%)</a:t>
            </a:r>
            <a:r>
              <a:rPr lang="ru-RU" sz="1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8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12800" dirty="0" smtClean="0">
                <a:latin typeface="Times New Roman" pitchFamily="18" charset="0"/>
                <a:cs typeface="Times New Roman" pitchFamily="18" charset="0"/>
              </a:rPr>
              <a:t>Успеваемость</a:t>
            </a:r>
            <a:r>
              <a:rPr lang="ru-RU" sz="12800" b="1" dirty="0" smtClean="0">
                <a:latin typeface="Times New Roman" pitchFamily="18" charset="0"/>
                <a:cs typeface="Times New Roman" pitchFamily="18" charset="0"/>
              </a:rPr>
              <a:t> – 99,7%        </a:t>
            </a:r>
            <a:r>
              <a:rPr lang="ru-RU" sz="1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99,6%          </a:t>
            </a:r>
          </a:p>
          <a:p>
            <a:pPr>
              <a:buNone/>
            </a:pPr>
            <a:r>
              <a:rPr lang="ru-RU" sz="12800" dirty="0" smtClean="0">
                <a:latin typeface="Times New Roman" pitchFamily="18" charset="0"/>
                <a:cs typeface="Times New Roman" pitchFamily="18" charset="0"/>
              </a:rPr>
              <a:t>Качество знаний </a:t>
            </a:r>
            <a:r>
              <a:rPr lang="ru-RU" sz="12800" b="1" dirty="0" smtClean="0">
                <a:latin typeface="Times New Roman" pitchFamily="18" charset="0"/>
                <a:cs typeface="Times New Roman" pitchFamily="18" charset="0"/>
              </a:rPr>
              <a:t>–79,4%    </a:t>
            </a:r>
            <a:r>
              <a:rPr lang="ru-RU" sz="1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83,7%      </a:t>
            </a:r>
          </a:p>
          <a:p>
            <a:pPr>
              <a:buNone/>
            </a:pPr>
            <a:r>
              <a:rPr lang="ru-RU" sz="12800" dirty="0" smtClean="0">
                <a:latin typeface="Times New Roman" pitchFamily="18" charset="0"/>
                <a:cs typeface="Times New Roman" pitchFamily="18" charset="0"/>
              </a:rPr>
              <a:t>Средняя оценка </a:t>
            </a:r>
            <a:r>
              <a:rPr lang="ru-RU" sz="12800" b="1" dirty="0" smtClean="0">
                <a:latin typeface="Times New Roman" pitchFamily="18" charset="0"/>
                <a:cs typeface="Times New Roman" pitchFamily="18" charset="0"/>
              </a:rPr>
              <a:t>-   4,1         </a:t>
            </a:r>
            <a:r>
              <a:rPr lang="ru-RU" sz="1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4,1         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00166" y="-142900"/>
            <a:ext cx="7498080" cy="1143000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Успеваемость по городским школам</a:t>
            </a:r>
            <a:endParaRPr lang="ru-RU" sz="32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4139919065"/>
              </p:ext>
            </p:extLst>
          </p:nvPr>
        </p:nvGraphicFramePr>
        <p:xfrm>
          <a:off x="1435100" y="1447800"/>
          <a:ext cx="7499350" cy="4800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728" y="0"/>
            <a:ext cx="7498080" cy="1143000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            </a:t>
            </a:r>
            <a:r>
              <a:rPr lang="ru-RU" sz="36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Математика</a:t>
            </a:r>
            <a:endParaRPr lang="ru-RU" sz="3600" b="1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645920" y="928670"/>
            <a:ext cx="7212360" cy="480060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Всего учащихся –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917</a:t>
            </a: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Приняли участие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– 871 (95%)</a:t>
            </a:r>
          </a:p>
          <a:p>
            <a:pPr>
              <a:buNone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  «5»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- 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193 (22%)                           </a:t>
            </a: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(23%)</a:t>
            </a:r>
          </a:p>
          <a:p>
            <a:pPr>
              <a:buNone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  «4»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- 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420 48%                              </a:t>
            </a: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(47%) </a:t>
            </a:r>
          </a:p>
          <a:p>
            <a:pPr>
              <a:buNone/>
            </a:pP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  «3»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228 (27%)                           </a:t>
            </a: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(26%) </a:t>
            </a:r>
          </a:p>
          <a:p>
            <a:pPr>
              <a:buNone/>
            </a:pP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   «2»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- 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37 (4%) </a:t>
            </a: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Успеваемость –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97%                         </a:t>
            </a: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96%</a:t>
            </a: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Качество знаний –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70%                      </a:t>
            </a: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69%                                                 </a:t>
            </a: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Средняя оценка  -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,9                    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3,9 </a:t>
            </a:r>
            <a:r>
              <a:rPr lang="ru-RU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</a:t>
            </a:r>
            <a:endParaRPr lang="ru-RU" sz="24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435608" y="-142900"/>
            <a:ext cx="7498080" cy="1560538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Успеваемость по сельским школам</a:t>
            </a:r>
            <a:endParaRPr lang="ru-RU" sz="32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500034" y="1447800"/>
          <a:ext cx="8434416" cy="4800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Прямая соединительная линия 6"/>
          <p:cNvCxnSpPr/>
          <p:nvPr/>
        </p:nvCxnSpPr>
        <p:spPr>
          <a:xfrm flipV="1">
            <a:off x="1357290" y="1785926"/>
            <a:ext cx="7643866" cy="69850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 rot="16200000" flipV="1">
            <a:off x="7571553" y="2142273"/>
            <a:ext cx="73124" cy="71438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-214338"/>
            <a:ext cx="7498080" cy="1631976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Качество знаний по городским школам</a:t>
            </a:r>
            <a:endParaRPr lang="ru-RU" sz="32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3769734159"/>
              </p:ext>
            </p:extLst>
          </p:nvPr>
        </p:nvGraphicFramePr>
        <p:xfrm>
          <a:off x="1643010" y="1214422"/>
          <a:ext cx="7500990" cy="401478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3" name="TextBox 12"/>
          <p:cNvSpPr txBox="1"/>
          <p:nvPr/>
        </p:nvSpPr>
        <p:spPr>
          <a:xfrm>
            <a:off x="7630444" y="785794"/>
            <a:ext cx="140775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ЛМР – 79,4%</a:t>
            </a:r>
            <a:endParaRPr lang="ru-RU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435608" y="-142900"/>
            <a:ext cx="7498080" cy="1560538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Качество знаний по сельским школам</a:t>
            </a:r>
            <a:endParaRPr lang="ru-RU" sz="32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3668004981"/>
              </p:ext>
            </p:extLst>
          </p:nvPr>
        </p:nvGraphicFramePr>
        <p:xfrm>
          <a:off x="709584" y="928670"/>
          <a:ext cx="8434416" cy="48720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cxnSp>
        <p:nvCxnSpPr>
          <p:cNvPr id="6" name="Прямая соединительная линия 5"/>
          <p:cNvCxnSpPr/>
          <p:nvPr/>
        </p:nvCxnSpPr>
        <p:spPr>
          <a:xfrm flipV="1">
            <a:off x="714348" y="2000240"/>
            <a:ext cx="8429652" cy="71438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582594"/>
          </a:xfrm>
        </p:spPr>
        <p:txBody>
          <a:bodyPr>
            <a:normAutofit fontScale="90000"/>
          </a:bodyPr>
          <a:lstStyle/>
          <a:p>
            <a:r>
              <a:rPr lang="ru-RU" sz="4000" b="1" dirty="0" smtClean="0">
                <a:solidFill>
                  <a:srgbClr val="0070C0"/>
                </a:solidFill>
              </a:rPr>
              <a:t>          </a:t>
            </a:r>
            <a:r>
              <a:rPr lang="ru-RU" sz="36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Выполнение заданий </a:t>
            </a:r>
            <a:endParaRPr lang="ru-RU" sz="36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428728" y="785794"/>
          <a:ext cx="7429552" cy="5958840"/>
        </p:xfrm>
        <a:graphic>
          <a:graphicData uri="http://schemas.openxmlformats.org/drawingml/2006/table">
            <a:tbl>
              <a:tblPr/>
              <a:tblGrid>
                <a:gridCol w="4195445"/>
                <a:gridCol w="3234107"/>
              </a:tblGrid>
              <a:tr h="1000132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/>
                          <a:ea typeface="Calibri"/>
                          <a:cs typeface="Times New Roman"/>
                        </a:rPr>
                        <a:t>Допущенные ошибки</a:t>
                      </a:r>
                      <a:endParaRPr lang="ru-RU" sz="2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latin typeface="Times New Roman"/>
                          <a:ea typeface="Calibri"/>
                          <a:cs typeface="Times New Roman"/>
                        </a:rPr>
                        <a:t>Количество</a:t>
                      </a:r>
                      <a:r>
                        <a:rPr lang="ru-RU" sz="2000" b="1" baseline="0" dirty="0" smtClean="0">
                          <a:latin typeface="Times New Roman"/>
                          <a:ea typeface="Calibri"/>
                          <a:cs typeface="Times New Roman"/>
                        </a:rPr>
                        <a:t> несправившихся учащихся -%</a:t>
                      </a:r>
                      <a:endParaRPr lang="ru-RU" sz="2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558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/>
                          <a:ea typeface="Calibri"/>
                          <a:cs typeface="Times New Roman"/>
                        </a:rPr>
                        <a:t>Сопоставление года и </a:t>
                      </a:r>
                      <a:r>
                        <a:rPr lang="ru-RU" sz="2000" b="1" dirty="0" smtClean="0">
                          <a:latin typeface="Times New Roman"/>
                          <a:ea typeface="Calibri"/>
                          <a:cs typeface="Times New Roman"/>
                        </a:rPr>
                        <a:t>века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latin typeface="Times New Roman"/>
                          <a:ea typeface="Calibri"/>
                          <a:cs typeface="Times New Roman"/>
                        </a:rPr>
                        <a:t>21%</a:t>
                      </a:r>
                      <a:endParaRPr lang="ru-RU" sz="2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558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/>
                          <a:ea typeface="Calibri"/>
                          <a:cs typeface="Times New Roman"/>
                        </a:rPr>
                        <a:t>Объекты Всемирного </a:t>
                      </a:r>
                      <a:r>
                        <a:rPr lang="ru-RU" sz="2000" b="1" dirty="0" smtClean="0">
                          <a:latin typeface="Times New Roman"/>
                          <a:ea typeface="Calibri"/>
                          <a:cs typeface="Times New Roman"/>
                        </a:rPr>
                        <a:t>наследия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latin typeface="Times New Roman"/>
                          <a:ea typeface="Calibri"/>
                          <a:cs typeface="Times New Roman"/>
                        </a:rPr>
                        <a:t>34 </a:t>
                      </a:r>
                      <a:r>
                        <a:rPr lang="ru-RU" sz="2000" b="1" dirty="0">
                          <a:latin typeface="Times New Roman"/>
                          <a:ea typeface="Calibri"/>
                          <a:cs typeface="Times New Roman"/>
                        </a:rPr>
                        <a:t>%</a:t>
                      </a:r>
                      <a:endParaRPr lang="ru-RU" sz="2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669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/>
                          <a:ea typeface="Calibri"/>
                          <a:cs typeface="Times New Roman"/>
                        </a:rPr>
                        <a:t>Цепи </a:t>
                      </a:r>
                      <a:r>
                        <a:rPr lang="ru-RU" sz="2000" b="1" dirty="0" smtClean="0">
                          <a:latin typeface="Times New Roman"/>
                          <a:ea typeface="Calibri"/>
                          <a:cs typeface="Times New Roman"/>
                        </a:rPr>
                        <a:t>питания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latin typeface="Times New Roman"/>
                          <a:ea typeface="Calibri"/>
                          <a:cs typeface="Times New Roman"/>
                        </a:rPr>
                        <a:t>20%</a:t>
                      </a:r>
                      <a:endParaRPr lang="ru-RU" sz="2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558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/>
                          <a:ea typeface="Calibri"/>
                          <a:cs typeface="Times New Roman"/>
                        </a:rPr>
                        <a:t>Растения и животные </a:t>
                      </a:r>
                      <a:r>
                        <a:rPr lang="ru-RU" sz="2000" b="1" dirty="0" smtClean="0">
                          <a:latin typeface="Times New Roman"/>
                          <a:ea typeface="Calibri"/>
                          <a:cs typeface="Times New Roman"/>
                        </a:rPr>
                        <a:t>степи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latin typeface="Times New Roman"/>
                          <a:ea typeface="Calibri"/>
                          <a:cs typeface="Times New Roman"/>
                        </a:rPr>
                        <a:t>33%</a:t>
                      </a:r>
                      <a:endParaRPr lang="ru-RU" sz="2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558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/>
                          <a:ea typeface="Calibri"/>
                          <a:cs typeface="Times New Roman"/>
                        </a:rPr>
                        <a:t>Определение слова «балка</a:t>
                      </a:r>
                      <a:r>
                        <a:rPr lang="ru-RU" sz="2000" b="1" dirty="0" smtClean="0">
                          <a:latin typeface="Times New Roman"/>
                          <a:ea typeface="Calibri"/>
                          <a:cs typeface="Times New Roman"/>
                        </a:rPr>
                        <a:t>»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latin typeface="Times New Roman"/>
                          <a:ea typeface="Calibri"/>
                          <a:cs typeface="Times New Roman"/>
                        </a:rPr>
                        <a:t>31%</a:t>
                      </a:r>
                      <a:endParaRPr lang="ru-RU" sz="2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558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/>
                          <a:ea typeface="Calibri"/>
                          <a:cs typeface="Times New Roman"/>
                        </a:rPr>
                        <a:t>Название плодородной </a:t>
                      </a:r>
                      <a:r>
                        <a:rPr lang="ru-RU" sz="2000" b="1" dirty="0" smtClean="0">
                          <a:latin typeface="Times New Roman"/>
                          <a:ea typeface="Calibri"/>
                          <a:cs typeface="Times New Roman"/>
                        </a:rPr>
                        <a:t>почвы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latin typeface="Times New Roman"/>
                          <a:ea typeface="Calibri"/>
                          <a:cs typeface="Times New Roman"/>
                        </a:rPr>
                        <a:t>24%</a:t>
                      </a:r>
                      <a:endParaRPr lang="ru-RU" sz="2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558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/>
                          <a:ea typeface="Calibri"/>
                          <a:cs typeface="Times New Roman"/>
                        </a:rPr>
                        <a:t>Свойство железной </a:t>
                      </a:r>
                      <a:r>
                        <a:rPr lang="ru-RU" sz="2000" b="1" dirty="0" smtClean="0">
                          <a:latin typeface="Times New Roman"/>
                          <a:ea typeface="Calibri"/>
                          <a:cs typeface="Times New Roman"/>
                        </a:rPr>
                        <a:t>руды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latin typeface="Times New Roman"/>
                          <a:ea typeface="Calibri"/>
                          <a:cs typeface="Times New Roman"/>
                        </a:rPr>
                        <a:t>18%</a:t>
                      </a:r>
                      <a:endParaRPr lang="ru-RU" sz="2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728" y="0"/>
            <a:ext cx="7498080" cy="1143000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36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Выводы</a:t>
            </a:r>
            <a:r>
              <a:rPr lang="ru-RU" sz="3600" b="1" i="1" dirty="0" smtClean="0">
                <a:solidFill>
                  <a:srgbClr val="0070C0"/>
                </a:solidFill>
              </a:rPr>
              <a:t> :  </a:t>
            </a:r>
            <a:endParaRPr lang="ru-RU" sz="3600" b="1" i="1" dirty="0">
              <a:solidFill>
                <a:srgbClr val="0070C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357290" y="1071546"/>
            <a:ext cx="7498080" cy="48006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1. </a:t>
            </a:r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 smtClean="0"/>
          </a:p>
        </p:txBody>
      </p:sp>
      <p:sp>
        <p:nvSpPr>
          <p:cNvPr id="4" name="Прямоугольник 3"/>
          <p:cNvSpPr/>
          <p:nvPr/>
        </p:nvSpPr>
        <p:spPr>
          <a:xfrm>
            <a:off x="1714480" y="1071546"/>
            <a:ext cx="707236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Результаты  полугодовых проверочных работ по окружающему миру в  4   классах  считать удовлетворительными, показатели успеваемости недостаточными.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4414" y="-428652"/>
            <a:ext cx="7719274" cy="1357322"/>
          </a:xfrm>
        </p:spPr>
        <p:txBody>
          <a:bodyPr>
            <a:normAutofit/>
          </a:bodyPr>
          <a:lstStyle/>
          <a:p>
            <a:endParaRPr lang="ru-RU" sz="20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00100" y="428604"/>
            <a:ext cx="8001056" cy="5500726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1800" b="1" dirty="0" smtClean="0">
                <a:solidFill>
                  <a:srgbClr val="C00000"/>
                </a:solidFill>
              </a:rPr>
              <a:t> </a:t>
            </a:r>
            <a:r>
              <a:rPr lang="ru-RU" sz="28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2800" i="1" dirty="0" smtClean="0">
                <a:solidFill>
                  <a:srgbClr val="0070C0"/>
                </a:solidFill>
              </a:rPr>
              <a:t>.  </a:t>
            </a:r>
            <a:r>
              <a:rPr lang="ru-RU" sz="28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Рекомендации руководителям: </a:t>
            </a: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 -  на заседаниях ШМО проанализировать результаты проверочных работ по окружающему миру и  запланировать систему мер, направленных на улучшение и стабилизацию результатов учащихся в течение года;</a:t>
            </a: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- организовать работу учителей по устранению выявленных пробелов в знаниях учащихся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(срок: систематически)</a:t>
            </a:r>
          </a:p>
          <a:p>
            <a:pPr marL="596646" indent="-514350">
              <a:buNone/>
            </a:pPr>
            <a:r>
              <a:rPr lang="ru-RU" sz="28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2800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8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Рекомендации учителям: </a:t>
            </a:r>
          </a:p>
          <a:p>
            <a:pPr marL="596646" indent="-514350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- с целью ликвидации пробелов в знаниях организовать работу с учащимися по индивидуальным планам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(срок: систематически)</a:t>
            </a:r>
          </a:p>
          <a:p>
            <a:pPr marL="596646" indent="-514350">
              <a:buNone/>
            </a:pPr>
            <a:endParaRPr lang="ru-RU" sz="18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00166" y="-142900"/>
            <a:ext cx="7498080" cy="1143000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Успеваемость по городским школам</a:t>
            </a:r>
            <a:endParaRPr lang="ru-RU" sz="32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2165081116"/>
              </p:ext>
            </p:extLst>
          </p:nvPr>
        </p:nvGraphicFramePr>
        <p:xfrm>
          <a:off x="1435100" y="1447800"/>
          <a:ext cx="7499350" cy="4800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435608" y="-142900"/>
            <a:ext cx="7498080" cy="1560538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Успеваемость по сельским школам</a:t>
            </a:r>
            <a:endParaRPr lang="ru-RU" sz="32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295215097"/>
              </p:ext>
            </p:extLst>
          </p:nvPr>
        </p:nvGraphicFramePr>
        <p:xfrm>
          <a:off x="500034" y="1447800"/>
          <a:ext cx="8434416" cy="4800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Прямая соединительная линия 6"/>
          <p:cNvCxnSpPr/>
          <p:nvPr/>
        </p:nvCxnSpPr>
        <p:spPr>
          <a:xfrm flipV="1">
            <a:off x="1071538" y="2000240"/>
            <a:ext cx="7572428" cy="71438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 rot="16200000" flipV="1">
            <a:off x="7571553" y="2142273"/>
            <a:ext cx="73124" cy="71438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-214338"/>
            <a:ext cx="7498080" cy="1631976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Качество знаний по городским школам</a:t>
            </a:r>
            <a:endParaRPr lang="ru-RU" sz="32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2142509248"/>
              </p:ext>
            </p:extLst>
          </p:nvPr>
        </p:nvGraphicFramePr>
        <p:xfrm>
          <a:off x="1142976" y="1285860"/>
          <a:ext cx="7500990" cy="401478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3" name="TextBox 12"/>
          <p:cNvSpPr txBox="1"/>
          <p:nvPr/>
        </p:nvSpPr>
        <p:spPr>
          <a:xfrm>
            <a:off x="7563118" y="1714488"/>
            <a:ext cx="14077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ЛМР – 70%</a:t>
            </a:r>
            <a:endParaRPr lang="ru-RU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435608" y="-142900"/>
            <a:ext cx="7498080" cy="1560538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Качество знаний по сельским школам</a:t>
            </a:r>
            <a:endParaRPr lang="ru-RU" sz="32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3668004981"/>
              </p:ext>
            </p:extLst>
          </p:nvPr>
        </p:nvGraphicFramePr>
        <p:xfrm>
          <a:off x="709584" y="785794"/>
          <a:ext cx="8434416" cy="48720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cxnSp>
        <p:nvCxnSpPr>
          <p:cNvPr id="6" name="Прямая соединительная линия 5"/>
          <p:cNvCxnSpPr/>
          <p:nvPr/>
        </p:nvCxnSpPr>
        <p:spPr>
          <a:xfrm>
            <a:off x="714348" y="2143116"/>
            <a:ext cx="8429652" cy="1588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654032"/>
          </a:xfrm>
        </p:spPr>
        <p:txBody>
          <a:bodyPr>
            <a:normAutofit fontScale="90000"/>
          </a:bodyPr>
          <a:lstStyle/>
          <a:p>
            <a:r>
              <a:rPr lang="ru-RU" sz="4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         </a:t>
            </a:r>
            <a:r>
              <a:rPr lang="ru-RU" sz="36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Выполнение заданий</a:t>
            </a:r>
            <a:endParaRPr lang="ru-RU" sz="36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357290" y="1071546"/>
          <a:ext cx="7429552" cy="5384800"/>
        </p:xfrm>
        <a:graphic>
          <a:graphicData uri="http://schemas.openxmlformats.org/drawingml/2006/table">
            <a:tbl>
              <a:tblPr/>
              <a:tblGrid>
                <a:gridCol w="4484392"/>
                <a:gridCol w="2945160"/>
              </a:tblGrid>
              <a:tr h="71438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 dirty="0">
                          <a:latin typeface="Times New Roman"/>
                          <a:ea typeface="Calibri"/>
                          <a:cs typeface="Times New Roman"/>
                        </a:rPr>
                        <a:t>Допущенные ошибки</a:t>
                      </a:r>
                      <a:endParaRPr lang="ru-RU" sz="2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 baseline="0" dirty="0" smtClean="0">
                          <a:latin typeface="Times New Roman"/>
                          <a:ea typeface="Calibri"/>
                          <a:cs typeface="Times New Roman"/>
                        </a:rPr>
                        <a:t>Количество несправившихся учащихся-</a:t>
                      </a:r>
                      <a:r>
                        <a:rPr lang="ru-RU" sz="2000" b="1" dirty="0" smtClean="0">
                          <a:latin typeface="Times New Roman"/>
                          <a:ea typeface="Calibri"/>
                          <a:cs typeface="Times New Roman"/>
                        </a:rPr>
                        <a:t>  </a:t>
                      </a:r>
                      <a:r>
                        <a:rPr lang="ru-RU" sz="2000" b="1" dirty="0">
                          <a:latin typeface="Times New Roman"/>
                          <a:ea typeface="Calibri"/>
                          <a:cs typeface="Times New Roman"/>
                        </a:rPr>
                        <a:t>%</a:t>
                      </a:r>
                      <a:endParaRPr lang="ru-RU" sz="2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322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/>
                          <a:ea typeface="Calibri"/>
                          <a:cs typeface="Times New Roman"/>
                        </a:rPr>
                        <a:t>1. Вычислительные ошибки:</a:t>
                      </a:r>
                      <a:endParaRPr lang="ru-RU" sz="2000" b="1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/>
                          <a:ea typeface="Calibri"/>
                          <a:cs typeface="Times New Roman"/>
                        </a:rPr>
                        <a:t>- на сложение </a:t>
                      </a:r>
                      <a:endParaRPr lang="ru-RU" sz="20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 dirty="0" smtClean="0">
                          <a:latin typeface="Times New Roman"/>
                          <a:ea typeface="Calibri"/>
                          <a:cs typeface="Times New Roman"/>
                        </a:rPr>
                        <a:t>16</a:t>
                      </a:r>
                      <a:r>
                        <a:rPr lang="en-US" sz="2000" b="1" dirty="0" smtClean="0">
                          <a:latin typeface="Times New Roman"/>
                          <a:ea typeface="Calibri"/>
                          <a:cs typeface="Times New Roman"/>
                        </a:rPr>
                        <a:t>%</a:t>
                      </a:r>
                      <a:endParaRPr lang="ru-RU" sz="2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3355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/>
                          <a:ea typeface="Calibri"/>
                          <a:cs typeface="Times New Roman"/>
                        </a:rPr>
                        <a:t>-на вычитание</a:t>
                      </a:r>
                      <a:endParaRPr lang="ru-RU" sz="20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 dirty="0" smtClean="0">
                          <a:latin typeface="Times New Roman"/>
                          <a:ea typeface="Calibri"/>
                          <a:cs typeface="Times New Roman"/>
                        </a:rPr>
                        <a:t>20</a:t>
                      </a:r>
                      <a:r>
                        <a:rPr lang="en-US" sz="2000" b="1" dirty="0" smtClean="0">
                          <a:latin typeface="Times New Roman"/>
                          <a:ea typeface="Calibri"/>
                          <a:cs typeface="Times New Roman"/>
                        </a:rPr>
                        <a:t>%</a:t>
                      </a:r>
                      <a:endParaRPr lang="ru-RU" sz="2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2085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/>
                          <a:ea typeface="Calibri"/>
                          <a:cs typeface="Times New Roman"/>
                        </a:rPr>
                        <a:t>- на умножение</a:t>
                      </a:r>
                      <a:endParaRPr lang="ru-RU" sz="20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 dirty="0" smtClean="0">
                          <a:latin typeface="Times New Roman"/>
                          <a:ea typeface="Calibri"/>
                          <a:cs typeface="Times New Roman"/>
                        </a:rPr>
                        <a:t>11</a:t>
                      </a:r>
                      <a:r>
                        <a:rPr lang="en-US" sz="2000" b="1" dirty="0" smtClean="0">
                          <a:latin typeface="Times New Roman"/>
                          <a:ea typeface="Calibri"/>
                          <a:cs typeface="Times New Roman"/>
                        </a:rPr>
                        <a:t>%</a:t>
                      </a:r>
                      <a:endParaRPr lang="ru-RU" sz="2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6225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/>
                          <a:ea typeface="Calibri"/>
                          <a:cs typeface="Times New Roman"/>
                        </a:rPr>
                        <a:t>- на порядок действий</a:t>
                      </a:r>
                      <a:endParaRPr lang="ru-RU" sz="20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 dirty="0" smtClean="0"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r>
                        <a:rPr lang="en-US" sz="2000" b="1" dirty="0" smtClean="0">
                          <a:latin typeface="Times New Roman"/>
                          <a:ea typeface="Calibri"/>
                          <a:cs typeface="Times New Roman"/>
                        </a:rPr>
                        <a:t>%</a:t>
                      </a:r>
                      <a:endParaRPr lang="ru-RU" sz="2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591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>
                          <a:latin typeface="Times New Roman"/>
                          <a:ea typeface="Calibri"/>
                          <a:cs typeface="Times New Roman"/>
                        </a:rPr>
                        <a:t>2. При решении задачи:</a:t>
                      </a:r>
                      <a:endParaRPr lang="ru-RU" sz="20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 dirty="0" smtClean="0">
                          <a:latin typeface="Times New Roman"/>
                          <a:ea typeface="Calibri"/>
                          <a:cs typeface="Times New Roman"/>
                        </a:rPr>
                        <a:t>23</a:t>
                      </a:r>
                      <a:r>
                        <a:rPr lang="en-US" sz="2000" b="1" dirty="0" smtClean="0">
                          <a:latin typeface="Times New Roman"/>
                          <a:ea typeface="Calibri"/>
                          <a:cs typeface="Times New Roman"/>
                        </a:rPr>
                        <a:t>%</a:t>
                      </a:r>
                      <a:endParaRPr lang="ru-RU" sz="2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673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>
                          <a:latin typeface="Times New Roman"/>
                          <a:ea typeface="Calibri"/>
                          <a:cs typeface="Times New Roman"/>
                        </a:rPr>
                        <a:t>3. При нахождении:</a:t>
                      </a:r>
                      <a:endParaRPr lang="ru-RU" sz="2000" b="1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>
                          <a:latin typeface="Times New Roman"/>
                          <a:ea typeface="Calibri"/>
                          <a:cs typeface="Times New Roman"/>
                        </a:rPr>
                        <a:t>- части от площади прямоугольника</a:t>
                      </a:r>
                      <a:endParaRPr lang="ru-RU" sz="20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2000" b="1" dirty="0"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 dirty="0" smtClean="0">
                          <a:latin typeface="Times New Roman"/>
                          <a:ea typeface="Calibri"/>
                          <a:cs typeface="Times New Roman"/>
                        </a:rPr>
                        <a:t>16</a:t>
                      </a:r>
                      <a:r>
                        <a:rPr lang="en-US" sz="2000" b="1" dirty="0" smtClean="0">
                          <a:latin typeface="Times New Roman"/>
                          <a:ea typeface="Calibri"/>
                          <a:cs typeface="Times New Roman"/>
                        </a:rPr>
                        <a:t>%</a:t>
                      </a:r>
                      <a:endParaRPr lang="ru-RU" sz="2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940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>
                          <a:latin typeface="Times New Roman"/>
                          <a:ea typeface="Calibri"/>
                          <a:cs typeface="Times New Roman"/>
                        </a:rPr>
                        <a:t>4. Действия с именованными числами</a:t>
                      </a:r>
                      <a:endParaRPr lang="ru-RU" sz="20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 dirty="0" smtClean="0">
                          <a:latin typeface="Times New Roman"/>
                          <a:ea typeface="Calibri"/>
                          <a:cs typeface="Times New Roman"/>
                        </a:rPr>
                        <a:t>17</a:t>
                      </a:r>
                      <a:r>
                        <a:rPr lang="en-US" sz="2000" b="1" dirty="0" smtClean="0">
                          <a:latin typeface="Times New Roman"/>
                          <a:ea typeface="Calibri"/>
                          <a:cs typeface="Times New Roman"/>
                        </a:rPr>
                        <a:t>%</a:t>
                      </a:r>
                      <a:endParaRPr lang="ru-RU" sz="2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558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>
                          <a:latin typeface="Times New Roman"/>
                          <a:ea typeface="Calibri"/>
                          <a:cs typeface="Times New Roman"/>
                        </a:rPr>
                        <a:t>5. На сравнение именованных чисел</a:t>
                      </a:r>
                      <a:endParaRPr lang="ru-RU" sz="20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 dirty="0" smtClean="0">
                          <a:latin typeface="Times New Roman"/>
                          <a:ea typeface="Calibri"/>
                          <a:cs typeface="Times New Roman"/>
                        </a:rPr>
                        <a:t>29%</a:t>
                      </a:r>
                      <a:endParaRPr lang="ru-RU" sz="2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558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>
                          <a:latin typeface="Times New Roman"/>
                          <a:ea typeface="Calibri"/>
                          <a:cs typeface="Times New Roman"/>
                        </a:rPr>
                        <a:t>6. При решении уравнений</a:t>
                      </a:r>
                      <a:endParaRPr lang="ru-RU" sz="20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 dirty="0" smtClean="0">
                          <a:latin typeface="Times New Roman"/>
                          <a:ea typeface="Calibri"/>
                          <a:cs typeface="Times New Roman"/>
                        </a:rPr>
                        <a:t>15%</a:t>
                      </a:r>
                      <a:endParaRPr lang="ru-RU" sz="2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2976" y="-642966"/>
            <a:ext cx="8576530" cy="2060604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32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Выводы:</a:t>
            </a:r>
            <a:endParaRPr lang="ru-RU" sz="3200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214414" y="785794"/>
            <a:ext cx="7498080" cy="5014914"/>
          </a:xfrm>
        </p:spPr>
        <p:txBody>
          <a:bodyPr>
            <a:normAutofit/>
          </a:bodyPr>
          <a:lstStyle/>
          <a:p>
            <a:pPr lvl="0">
              <a:buNone/>
            </a:pPr>
            <a:r>
              <a:rPr lang="ru-RU" sz="3300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Результаты полугодовых проверочных работ  по математике в 4  классах считать удовлетворительными, показатели успеваемости недостаточными.</a:t>
            </a:r>
          </a:p>
          <a:p>
            <a:pPr lvl="0">
              <a:buNone/>
            </a:pPr>
            <a:endParaRPr lang="ru-RU" sz="3300" dirty="0" smtClean="0">
              <a:latin typeface="Times New Roman" pitchFamily="18" charset="0"/>
              <a:cs typeface="Times New Roman" pitchFamily="18" charset="0"/>
            </a:endParaRPr>
          </a:p>
          <a:p>
            <a:pPr lvl="0">
              <a:buNone/>
            </a:pPr>
            <a:endParaRPr lang="ru-RU" sz="3300" dirty="0" smtClean="0">
              <a:latin typeface="Times New Roman" pitchFamily="18" charset="0"/>
              <a:cs typeface="Times New Roman" pitchFamily="18" charset="0"/>
            </a:endParaRPr>
          </a:p>
          <a:p>
            <a:pPr lvl="0">
              <a:buNone/>
            </a:pPr>
            <a:endParaRPr lang="ru-RU" sz="33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4414" y="-428652"/>
            <a:ext cx="7719274" cy="1357322"/>
          </a:xfrm>
        </p:spPr>
        <p:txBody>
          <a:bodyPr>
            <a:normAutofit/>
          </a:bodyPr>
          <a:lstStyle/>
          <a:p>
            <a:endParaRPr lang="ru-RU" sz="20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00100" y="0"/>
            <a:ext cx="8001056" cy="592933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1800" b="1" dirty="0" smtClean="0">
                <a:solidFill>
                  <a:srgbClr val="C00000"/>
                </a:solidFill>
              </a:rPr>
              <a:t> </a:t>
            </a:r>
            <a:r>
              <a:rPr lang="ru-RU" sz="28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2800" dirty="0" smtClean="0">
                <a:solidFill>
                  <a:srgbClr val="0070C0"/>
                </a:solidFill>
              </a:rPr>
              <a:t>.  </a:t>
            </a:r>
            <a:r>
              <a:rPr lang="ru-RU" sz="28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Рекомендации руководителям: </a:t>
            </a: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-  на заседаниях ШМО проанализировать </a:t>
            </a:r>
            <a:r>
              <a:rPr lang="ru-RU" sz="2800" smtClean="0">
                <a:latin typeface="Times New Roman" pitchFamily="18" charset="0"/>
                <a:cs typeface="Times New Roman" pitchFamily="18" charset="0"/>
              </a:rPr>
              <a:t>результаты </a:t>
            </a:r>
            <a:r>
              <a:rPr lang="ru-RU" sz="280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проверочных работ по математике и  запланировать систему мер, направленных на улучшение и стабилизацию результатов учащихся в течение года;</a:t>
            </a:r>
          </a:p>
          <a:p>
            <a:pPr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    - организовать работу учителей по устранению выявленных пробелов в знаниях учащихся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(срок: систематически).</a:t>
            </a:r>
          </a:p>
          <a:p>
            <a:pPr marL="596646" indent="-514350">
              <a:buNone/>
            </a:pPr>
            <a:r>
              <a:rPr lang="ru-RU" sz="28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2800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8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Рекомендации учителям: </a:t>
            </a:r>
          </a:p>
          <a:p>
            <a:pPr marL="596646" indent="-514350">
              <a:spcBef>
                <a:spcPts val="0"/>
              </a:spcBef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-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с целью ликвидации пробелов в знаниях организовать работу с учащимися по индивидуальным  планам</a:t>
            </a:r>
          </a:p>
          <a:p>
            <a:pPr marL="596646" indent="-514350">
              <a:spcBef>
                <a:spcPts val="0"/>
              </a:spcBef>
              <a:buNone/>
            </a:pP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  (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срок: систематически)</a:t>
            </a:r>
          </a:p>
          <a:p>
            <a:pPr marL="596646" indent="-514350">
              <a:spcBef>
                <a:spcPts val="0"/>
              </a:spcBef>
              <a:buNone/>
            </a:pP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>
    <a:lnDef>
      <a:spPr>
        <a:ln w="25400">
          <a:solidFill>
            <a:srgbClr val="0070C0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5184</TotalTime>
  <Words>737</Words>
  <Application>Microsoft Office PowerPoint</Application>
  <PresentationFormat>Экран (4:3)</PresentationFormat>
  <Paragraphs>219</Paragraphs>
  <Slides>25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6" baseType="lpstr">
      <vt:lpstr>Солнцестояние</vt:lpstr>
      <vt:lpstr>                                     Результаты полугодовых проверочных работ учащихся 4 классов 2018-2019 учебного года   </vt:lpstr>
      <vt:lpstr>              Математика</vt:lpstr>
      <vt:lpstr>  Успеваемость по городским школам</vt:lpstr>
      <vt:lpstr>Успеваемость по сельским школам</vt:lpstr>
      <vt:lpstr>Качество знаний по городским школам</vt:lpstr>
      <vt:lpstr>Качество знаний по сельским школам</vt:lpstr>
      <vt:lpstr>           Выполнение заданий</vt:lpstr>
      <vt:lpstr>   Выводы:</vt:lpstr>
      <vt:lpstr>Слайд 9</vt:lpstr>
      <vt:lpstr>               Русский язык </vt:lpstr>
      <vt:lpstr>  Успеваемость по городским школам</vt:lpstr>
      <vt:lpstr>Успеваемость по сельским школам</vt:lpstr>
      <vt:lpstr>Качество знаний по городским школам</vt:lpstr>
      <vt:lpstr>Качество знаний по сельским школам</vt:lpstr>
      <vt:lpstr>         Выполнение заданий   </vt:lpstr>
      <vt:lpstr>   Выводы:</vt:lpstr>
      <vt:lpstr>Слайд 17</vt:lpstr>
      <vt:lpstr>Слайд 18</vt:lpstr>
      <vt:lpstr>  Успеваемость по городским школам</vt:lpstr>
      <vt:lpstr>Успеваемость по сельским школам</vt:lpstr>
      <vt:lpstr>Качество знаний по городским школам</vt:lpstr>
      <vt:lpstr>Качество знаний по сельским школам</vt:lpstr>
      <vt:lpstr>          Выполнение заданий </vt:lpstr>
      <vt:lpstr>  Выводы :  </vt:lpstr>
      <vt:lpstr>Слайд 25</vt:lpstr>
    </vt:vector>
  </TitlesOfParts>
  <Company>ИМЦ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Результаты диагностического тестирования по математике  за 1 полугодие  2012-2013 учебного года. </dc:title>
  <dc:creator>РС</dc:creator>
  <cp:lastModifiedBy>Admin</cp:lastModifiedBy>
  <cp:revision>720</cp:revision>
  <dcterms:created xsi:type="dcterms:W3CDTF">2012-12-17T07:09:56Z</dcterms:created>
  <dcterms:modified xsi:type="dcterms:W3CDTF">2018-12-26T11:50:01Z</dcterms:modified>
</cp:coreProperties>
</file>